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257" r:id="rId3"/>
    <p:sldId id="258" r:id="rId4"/>
    <p:sldId id="259" r:id="rId5"/>
    <p:sldId id="260" r:id="rId6"/>
    <p:sldId id="267" r:id="rId7"/>
    <p:sldId id="261" r:id="rId8"/>
    <p:sldId id="268" r:id="rId9"/>
    <p:sldId id="270" r:id="rId10"/>
    <p:sldId id="262" r:id="rId11"/>
    <p:sldId id="263" r:id="rId12"/>
    <p:sldId id="264" r:id="rId13"/>
    <p:sldId id="265" r:id="rId14"/>
    <p:sldId id="269" r:id="rId15"/>
    <p:sldId id="266" r:id="rId16"/>
  </p:sldIdLst>
  <p:sldSz cx="9144000" cy="5143500" type="screen16x9"/>
  <p:notesSz cx="6858000" cy="9144000"/>
  <p:embeddedFontLst>
    <p:embeddedFont>
      <p:font typeface="Inter Tight" pitchFamily="2" charset="0"/>
      <p:regular r:id="rId18"/>
      <p:bold r:id="rId19"/>
      <p:italic r:id="rId20"/>
      <p:boldItalic r:id="rId21"/>
    </p:embeddedFont>
    <p:embeddedFont>
      <p:font typeface="Inter Tight Medium" pitchFamily="2" charset="0"/>
      <p:regular r:id="rId22"/>
      <p:bold r:id="rId23"/>
      <p:italic r:id="rId24"/>
      <p:boldItalic r:id="rId25"/>
    </p:embeddedFont>
    <p:embeddedFont>
      <p:font typeface="Inter Tight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6"/>
    <p:restoredTop sz="94631"/>
  </p:normalViewPr>
  <p:slideViewPr>
    <p:cSldViewPr snapToGrid="0">
      <p:cViewPr varScale="1">
        <p:scale>
          <a:sx n="164" d="100"/>
          <a:sy n="164" d="100"/>
        </p:scale>
        <p:origin x="52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6e3421f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6e3421f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16e3421fcf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16e3421fcf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16e3421fcf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16e3421fcf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6e3421fc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16e3421fc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6e3421fcf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16e3421fcf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16e3421fcf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16e3421fcf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16e3421fcf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16e3421fcf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16e3421fcf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16e3421fcf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16e3421fcf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16e3421fcf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16e3421fc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16e3421fc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16e3421fcf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16e3421fcf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23"/>
        <p:cNvGrpSpPr/>
        <p:nvPr/>
      </p:nvGrpSpPr>
      <p:grpSpPr>
        <a:xfrm>
          <a:off x="0" y="0"/>
          <a:ext cx="0" cy="0"/>
          <a:chOff x="0" y="0"/>
          <a:chExt cx="0" cy="0"/>
        </a:xfrm>
      </p:grpSpPr>
      <p:sp>
        <p:nvSpPr>
          <p:cNvPr id="124" name="Google Shape;124;p21"/>
          <p:cNvSpPr>
            <a:spLocks noGrp="1"/>
          </p:cNvSpPr>
          <p:nvPr>
            <p:ph type="pic" idx="2"/>
          </p:nvPr>
        </p:nvSpPr>
        <p:spPr>
          <a:xfrm>
            <a:off x="311700" y="445025"/>
            <a:ext cx="8520600" cy="4218300"/>
          </a:xfrm>
          <a:prstGeom prst="rect">
            <a:avLst/>
          </a:prstGeom>
          <a:noFill/>
          <a:ln>
            <a:noFill/>
          </a:ln>
        </p:spPr>
      </p:sp>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type">
  <p:cSld name="BIG_NUMBER">
    <p:bg>
      <p:bgPr>
        <a:solidFill>
          <a:schemeClr val="lt2"/>
        </a:solidFill>
        <a:effectLst/>
      </p:bgPr>
    </p:bg>
    <p:spTree>
      <p:nvGrpSpPr>
        <p:cNvPr id="1" name="Shape 297"/>
        <p:cNvGrpSpPr/>
        <p:nvPr/>
      </p:nvGrpSpPr>
      <p:grpSpPr>
        <a:xfrm>
          <a:off x="0" y="0"/>
          <a:ext cx="0" cy="0"/>
          <a:chOff x="0" y="0"/>
          <a:chExt cx="0" cy="0"/>
        </a:xfrm>
      </p:grpSpPr>
      <p:sp>
        <p:nvSpPr>
          <p:cNvPr id="298" name="Google Shape;298;p3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303" name="Google Shape;303;p38"/>
              <p:cNvSpPr/>
              <p:nvPr/>
            </p:nvSpPr>
            <p:spPr>
              <a:xfrm rot="-2453" flipH="1">
                <a:off x="1277283" y="893727"/>
                <a:ext cx="4625401" cy="3354000"/>
              </a:xfrm>
              <a:prstGeom prst="snip1Rect">
                <a:avLst>
                  <a:gd name="adj" fmla="val 4969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rot="10797547" flipH="1">
                <a:off x="3245660" y="893312"/>
                <a:ext cx="4625701" cy="3354000"/>
              </a:xfrm>
              <a:prstGeom prst="snip1Rect">
                <a:avLst>
                  <a:gd name="adj" fmla="val 4966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a:spLocks noGrp="1"/>
          </p:cNvSpPr>
          <p:nvPr>
            <p:ph type="title"/>
          </p:nvPr>
        </p:nvSpPr>
        <p:spPr>
          <a:xfrm>
            <a:off x="2479675" y="2285400"/>
            <a:ext cx="41847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38"/>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310" name="Google Shape;310;p38"/>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blank" type="blank">
  <p:cSld name="BLANK">
    <p:bg>
      <p:bgPr>
        <a:solidFill>
          <a:schemeClr val="lt1"/>
        </a:solidFill>
        <a:effectLst/>
      </p:bgPr>
    </p:bg>
    <p:spTree>
      <p:nvGrpSpPr>
        <p:cNvPr id="1" name="Shape 311"/>
        <p:cNvGrpSpPr/>
        <p:nvPr/>
      </p:nvGrpSpPr>
      <p:grpSpPr>
        <a:xfrm>
          <a:off x="0" y="0"/>
          <a:ext cx="0" cy="0"/>
          <a:chOff x="0" y="0"/>
          <a:chExt cx="0" cy="0"/>
        </a:xfrm>
      </p:grpSpPr>
      <p:sp>
        <p:nvSpPr>
          <p:cNvPr id="312" name="Google Shape;312;p3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9"/>
          <p:cNvSpPr txBox="1">
            <a:spLocks noGrp="1"/>
          </p:cNvSpPr>
          <p:nvPr>
            <p:ph type="subTitle" idx="1"/>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314" name="Google Shape;314;p39"/>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hyperlink" Target="https://www.honorstransfercouncil.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norstransfercouncil.org/transfer-partner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rossmont.edu/get-involved/honors-program/index.php"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ctrTitle"/>
          </p:nvPr>
        </p:nvSpPr>
        <p:spPr>
          <a:xfrm>
            <a:off x="1824600" y="1694550"/>
            <a:ext cx="5494800" cy="877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j-lt"/>
              </a:rPr>
              <a:t>Honors Contracts</a:t>
            </a:r>
            <a:endParaRPr dirty="0">
              <a:latin typeface="+mj-lt"/>
            </a:endParaRPr>
          </a:p>
        </p:txBody>
      </p:sp>
      <p:sp>
        <p:nvSpPr>
          <p:cNvPr id="320" name="Google Shape;320;p40"/>
          <p:cNvSpPr txBox="1">
            <a:spLocks noGrp="1"/>
          </p:cNvSpPr>
          <p:nvPr>
            <p:ph type="subTitle" idx="1"/>
          </p:nvPr>
        </p:nvSpPr>
        <p:spPr>
          <a:xfrm>
            <a:off x="1826324" y="3252475"/>
            <a:ext cx="6237737" cy="569356"/>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B</a:t>
            </a:r>
            <a:r>
              <a:rPr lang="en" dirty="0"/>
              <a:t>y: Natalye Harpin, Honors Coordinator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10</a:t>
            </a:fld>
            <a:endParaRPr/>
          </a:p>
        </p:txBody>
      </p:sp>
      <p:sp>
        <p:nvSpPr>
          <p:cNvPr id="410" name="Google Shape;410;p46"/>
          <p:cNvSpPr txBox="1">
            <a:spLocks noGrp="1"/>
          </p:cNvSpPr>
          <p:nvPr>
            <p:ph type="title"/>
          </p:nvPr>
        </p:nvSpPr>
        <p:spPr>
          <a:xfrm>
            <a:off x="333925" y="498050"/>
            <a:ext cx="70092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Structure the Honors Option</a:t>
            </a:r>
            <a:endParaRPr/>
          </a:p>
        </p:txBody>
      </p:sp>
      <p:sp>
        <p:nvSpPr>
          <p:cNvPr id="411" name="Google Shape;411;p4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Contracts</a:t>
            </a:r>
            <a:endParaRPr/>
          </a:p>
        </p:txBody>
      </p:sp>
      <p:sp>
        <p:nvSpPr>
          <p:cNvPr id="412" name="Google Shape;412;p46"/>
          <p:cNvSpPr txBox="1"/>
          <p:nvPr/>
        </p:nvSpPr>
        <p:spPr>
          <a:xfrm>
            <a:off x="745500" y="1697600"/>
            <a:ext cx="7839300" cy="3168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Honors courses should require about </a:t>
            </a:r>
            <a:r>
              <a:rPr lang="en" sz="1700" b="1" dirty="0">
                <a:solidFill>
                  <a:schemeClr val="lt1"/>
                </a:solidFill>
                <a:latin typeface="Inter Tight"/>
                <a:ea typeface="Inter Tight"/>
                <a:cs typeface="Inter Tight"/>
                <a:sym typeface="Inter Tight"/>
              </a:rPr>
              <a:t>20% extra</a:t>
            </a:r>
            <a:r>
              <a:rPr lang="en" sz="1700" dirty="0">
                <a:solidFill>
                  <a:schemeClr val="lt1"/>
                </a:solidFill>
                <a:latin typeface="Inter Tight"/>
                <a:ea typeface="Inter Tight"/>
                <a:cs typeface="Inter Tight"/>
                <a:sym typeface="Inter Tight"/>
              </a:rPr>
              <a:t> workload </a:t>
            </a:r>
            <a:r>
              <a:rPr lang="en" sz="1700" u="sng" dirty="0">
                <a:solidFill>
                  <a:schemeClr val="lt1"/>
                </a:solidFill>
                <a:latin typeface="Inter Tight"/>
                <a:ea typeface="Inter Tight"/>
                <a:cs typeface="Inter Tight"/>
                <a:sym typeface="Inter Tight"/>
              </a:rPr>
              <a:t>for students</a:t>
            </a:r>
            <a:r>
              <a:rPr lang="en" sz="1700" dirty="0">
                <a:solidFill>
                  <a:schemeClr val="lt1"/>
                </a:solidFill>
                <a:latin typeface="Inter Tight"/>
                <a:ea typeface="Inter Tight"/>
                <a:cs typeface="Inter Tight"/>
                <a:sym typeface="Inter Tight"/>
              </a:rPr>
              <a:t> who are in contract with the instructor</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Ex: is a class operates with 400 total points, the honors student should complete another 80 points worth of assignments</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Flexibility	</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There is no set requirement for what you have students do for that 20%, so long as it is pedagogically sound. You can have them do a project, lead class discussions, do writing assignments with supplemental materials/authors that coincide with content themes for your class, or a comprehensive portfolio that is turned in at the end of the semester</a:t>
            </a:r>
          </a:p>
          <a:p>
            <a:pPr marL="914400" lvl="3" indent="-336550">
              <a:buClr>
                <a:schemeClr val="lt1"/>
              </a:buClr>
              <a:buSzPts val="1700"/>
              <a:buFont typeface="Inter Tight"/>
              <a:buChar char="○"/>
            </a:pPr>
            <a:r>
              <a:rPr lang="en" sz="1700" dirty="0">
                <a:solidFill>
                  <a:schemeClr val="lt1"/>
                </a:solidFill>
                <a:latin typeface="Inter Tight"/>
                <a:ea typeface="Inter Tight"/>
                <a:cs typeface="Inter Tight"/>
                <a:sym typeface="Inter Tight"/>
              </a:rPr>
              <a:t>These will vary by discipline. But it should be something that is meaningful, challenging, and relevant. </a:t>
            </a:r>
            <a:endParaRPr sz="1700" dirty="0">
              <a:solidFill>
                <a:schemeClr val="lt1"/>
              </a:solidFill>
              <a:latin typeface="Inter Tight"/>
              <a:ea typeface="Inter Tight"/>
              <a:cs typeface="Inter Tight"/>
              <a:sym typeface="Inter T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7">
            <a:extLst>
              <a:ext uri="{C183D7F6-B498-43B3-948B-1728B52AA6E4}">
                <adec:decorative xmlns:adec="http://schemas.microsoft.com/office/drawing/2017/decorative" val="1"/>
              </a:ext>
            </a:extLst>
          </p:cNvPr>
          <p:cNvPicPr preferRelativeResize="0"/>
          <p:nvPr/>
        </p:nvPicPr>
        <p:blipFill rotWithShape="1">
          <a:blip r:embed="rId3">
            <a:alphaModFix/>
          </a:blip>
          <a:srcRect l="11860" r="11867"/>
          <a:stretch/>
        </p:blipFill>
        <p:spPr>
          <a:xfrm rot="300026">
            <a:off x="4900596" y="846628"/>
            <a:ext cx="3954651" cy="3455652"/>
          </a:xfrm>
          <a:prstGeom prst="snip1Rect">
            <a:avLst>
              <a:gd name="adj" fmla="val 16667"/>
            </a:avLst>
          </a:prstGeom>
          <a:noFill/>
          <a:ln>
            <a:noFill/>
          </a:ln>
        </p:spPr>
      </p:pic>
      <p:sp>
        <p:nvSpPr>
          <p:cNvPr id="419" name="Google Shape;419;p47"/>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420" name="Google Shape;420;p4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421" name="Google Shape;421;p47"/>
          <p:cNvSpPr txBox="1">
            <a:spLocks noGrp="1"/>
          </p:cNvSpPr>
          <p:nvPr>
            <p:ph type="title"/>
          </p:nvPr>
        </p:nvSpPr>
        <p:spPr>
          <a:xfrm>
            <a:off x="333925" y="873775"/>
            <a:ext cx="4581600" cy="104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Honors Transfer Council of CA (HTCC)</a:t>
            </a:r>
            <a:endParaRPr/>
          </a:p>
        </p:txBody>
      </p:sp>
      <p:sp>
        <p:nvSpPr>
          <p:cNvPr id="422" name="Google Shape;422;p47"/>
          <p:cNvSpPr txBox="1">
            <a:spLocks noGrp="1"/>
          </p:cNvSpPr>
          <p:nvPr>
            <p:ph type="body" idx="1"/>
          </p:nvPr>
        </p:nvSpPr>
        <p:spPr>
          <a:xfrm>
            <a:off x="333925" y="2075200"/>
            <a:ext cx="4423500" cy="258529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Partnership of CA community colleges, that establish transfer consideration agreements for the CCC’s within their network and for students who complete an honors degree at the CCC. They host an annual conference (usually in Orange County) for students completing research projects</a:t>
            </a:r>
            <a:endParaRPr dirty="0"/>
          </a:p>
          <a:p>
            <a:pPr marL="0" lvl="0" indent="0" algn="l" rtl="0">
              <a:spcBef>
                <a:spcPts val="1200"/>
              </a:spcBef>
              <a:spcAft>
                <a:spcPts val="1200"/>
              </a:spcAft>
              <a:buNone/>
            </a:pPr>
            <a:r>
              <a:rPr lang="en" b="1" u="sng" dirty="0">
                <a:solidFill>
                  <a:schemeClr val="hlink"/>
                </a:solidFill>
                <a:hlinkClick r:id="rId4"/>
              </a:rPr>
              <a:t>HTCC Website Here</a:t>
            </a:r>
            <a:endParaRPr b="1" dirty="0"/>
          </a:p>
        </p:txBody>
      </p:sp>
      <p:sp>
        <p:nvSpPr>
          <p:cNvPr id="423" name="Google Shape;423;p47">
            <a:extLst>
              <a:ext uri="{C183D7F6-B498-43B3-948B-1728B52AA6E4}">
                <adec:decorative xmlns:adec="http://schemas.microsoft.com/office/drawing/2017/decorative" val="1"/>
              </a:ext>
            </a:extLst>
          </p:cNvPr>
          <p:cNvSpPr/>
          <p:nvPr/>
        </p:nvSpPr>
        <p:spPr>
          <a:xfrm rot="299037">
            <a:off x="8398269" y="999888"/>
            <a:ext cx="576680" cy="57787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48" descr="Image of examples of transfer partnerships through the HTCC, including CSUs, Brandeis University, Loyola Marymount, UCI, UCR, and Yale.">
            <a:hlinkClick r:id="rId3"/>
          </p:cNvPr>
          <p:cNvPicPr preferRelativeResize="0"/>
          <p:nvPr/>
        </p:nvPicPr>
        <p:blipFill>
          <a:blip r:embed="rId4">
            <a:alphaModFix/>
          </a:blip>
          <a:stretch>
            <a:fillRect/>
          </a:stretch>
        </p:blipFill>
        <p:spPr>
          <a:xfrm>
            <a:off x="1062450" y="184947"/>
            <a:ext cx="7019100" cy="489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l="16919" r="16912"/>
          <a:stretch/>
        </p:blipFill>
        <p:spPr>
          <a:xfrm rot="-300067">
            <a:off x="550589" y="883785"/>
            <a:ext cx="3630622" cy="3658027"/>
          </a:xfrm>
          <a:prstGeom prst="snip1Rect">
            <a:avLst>
              <a:gd name="adj" fmla="val 16667"/>
            </a:avLst>
          </a:prstGeom>
        </p:spPr>
      </p:pic>
      <p:sp>
        <p:nvSpPr>
          <p:cNvPr id="434" name="Google Shape;434;p49"/>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sp>
        <p:nvSpPr>
          <p:cNvPr id="435" name="Google Shape;435;p49"/>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the Honors Degree?</a:t>
            </a:r>
            <a:endParaRPr/>
          </a:p>
        </p:txBody>
      </p:sp>
      <p:sp>
        <p:nvSpPr>
          <p:cNvPr id="436" name="Google Shape;436;p49"/>
          <p:cNvSpPr txBox="1">
            <a:spLocks noGrp="1"/>
          </p:cNvSpPr>
          <p:nvPr>
            <p:ph type="body" idx="1"/>
          </p:nvPr>
        </p:nvSpPr>
        <p:spPr>
          <a:xfrm>
            <a:off x="5204625" y="2291390"/>
            <a:ext cx="3662100" cy="284690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Students who successfully complete 18 units of Honors will receive an Honors Diploma from Grossmont, which is a high distinction.</a:t>
            </a:r>
            <a:endParaRPr dirty="0"/>
          </a:p>
          <a:p>
            <a:pPr marL="0" lvl="0" indent="0" algn="l" rtl="0">
              <a:spcBef>
                <a:spcPts val="1200"/>
              </a:spcBef>
              <a:spcAft>
                <a:spcPts val="1200"/>
              </a:spcAft>
              <a:buNone/>
            </a:pPr>
            <a:r>
              <a:rPr lang="en" dirty="0"/>
              <a:t>After each term, final grades of honors students should be reported to Natalye, who will send them to Academic Advising for notation on the student’s transcript</a:t>
            </a:r>
            <a:endParaRPr dirty="0"/>
          </a:p>
        </p:txBody>
      </p:sp>
      <p:sp>
        <p:nvSpPr>
          <p:cNvPr id="437" name="Google Shape;437;p49"/>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Contacts</a:t>
            </a:r>
            <a:endParaRPr/>
          </a:p>
        </p:txBody>
      </p:sp>
      <p:sp>
        <p:nvSpPr>
          <p:cNvPr id="438" name="Google Shape;438;p49">
            <a:extLst>
              <a:ext uri="{C183D7F6-B498-43B3-948B-1728B52AA6E4}">
                <adec:decorative xmlns:adec="http://schemas.microsoft.com/office/drawing/2017/decorative" val="1"/>
              </a:ext>
            </a:extLst>
          </p:cNvPr>
          <p:cNvSpPr/>
          <p:nvPr/>
        </p:nvSpPr>
        <p:spPr>
          <a:xfrm rot="5098785" flipH="1">
            <a:off x="3453376" y="771412"/>
            <a:ext cx="589662" cy="590559"/>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7CA5-1C7A-AC97-AEEC-C0A4AF7CEF1B}"/>
              </a:ext>
            </a:extLst>
          </p:cNvPr>
          <p:cNvSpPr>
            <a:spLocks noGrp="1"/>
          </p:cNvSpPr>
          <p:nvPr>
            <p:ph type="title"/>
          </p:nvPr>
        </p:nvSpPr>
        <p:spPr>
          <a:xfrm>
            <a:off x="2479649" y="1290572"/>
            <a:ext cx="4184700" cy="572700"/>
          </a:xfrm>
        </p:spPr>
        <p:txBody>
          <a:bodyPr/>
          <a:lstStyle/>
          <a:p>
            <a:r>
              <a:rPr lang="en-US" dirty="0"/>
              <a:t>Deadlines by Term</a:t>
            </a:r>
          </a:p>
        </p:txBody>
      </p:sp>
      <p:sp>
        <p:nvSpPr>
          <p:cNvPr id="3" name="Text Placeholder 2">
            <a:extLst>
              <a:ext uri="{FF2B5EF4-FFF2-40B4-BE49-F238E27FC236}">
                <a16:creationId xmlns:a16="http://schemas.microsoft.com/office/drawing/2014/main" id="{37AFFEE8-002A-0FA8-28B4-137172A84661}"/>
              </a:ext>
            </a:extLst>
          </p:cNvPr>
          <p:cNvSpPr>
            <a:spLocks noGrp="1"/>
          </p:cNvSpPr>
          <p:nvPr>
            <p:ph type="body" idx="1"/>
          </p:nvPr>
        </p:nvSpPr>
        <p:spPr>
          <a:xfrm>
            <a:off x="1485051" y="2087017"/>
            <a:ext cx="6173897" cy="2539126"/>
          </a:xfrm>
        </p:spPr>
        <p:txBody>
          <a:bodyPr/>
          <a:lstStyle/>
          <a:p>
            <a:r>
              <a:rPr lang="en-US" dirty="0"/>
              <a:t>Winter Intersession – Friday, Week 1</a:t>
            </a:r>
          </a:p>
          <a:p>
            <a:r>
              <a:rPr lang="en-US" dirty="0"/>
              <a:t>Fall/Spring Regular Term (14-16 weeks) – Friday, Week 3</a:t>
            </a:r>
          </a:p>
          <a:p>
            <a:r>
              <a:rPr lang="en-US" dirty="0"/>
              <a:t>Fall/Spring 8 week course – Friday, Week 2</a:t>
            </a:r>
          </a:p>
          <a:p>
            <a:r>
              <a:rPr lang="en-US" dirty="0"/>
              <a:t>Summer Session - Friday, Week 2</a:t>
            </a:r>
          </a:p>
          <a:p>
            <a:pPr algn="ctr"/>
            <a:endParaRPr lang="en-US" dirty="0"/>
          </a:p>
          <a:p>
            <a:pPr marL="120650" indent="0" algn="ctr">
              <a:buNone/>
            </a:pPr>
            <a:r>
              <a:rPr lang="en-US" i="1" dirty="0"/>
              <a:t>It is always best to detail the extra coursework being assigned to Honors students with Coordinator ahead of this date, to ensure that it is approved on time. This may delay or prevent student participation if postponed.</a:t>
            </a:r>
          </a:p>
        </p:txBody>
      </p:sp>
      <p:sp>
        <p:nvSpPr>
          <p:cNvPr id="5" name="Subtitle 4">
            <a:extLst>
              <a:ext uri="{FF2B5EF4-FFF2-40B4-BE49-F238E27FC236}">
                <a16:creationId xmlns:a16="http://schemas.microsoft.com/office/drawing/2014/main" id="{405E67F9-7A12-8524-4426-48BBC13740B8}"/>
              </a:ext>
            </a:extLst>
          </p:cNvPr>
          <p:cNvSpPr>
            <a:spLocks noGrp="1"/>
          </p:cNvSpPr>
          <p:nvPr>
            <p:ph type="subTitle" idx="3"/>
          </p:nvPr>
        </p:nvSpPr>
        <p:spPr/>
        <p:txBody>
          <a:bodyPr/>
          <a:lstStyle/>
          <a:p>
            <a:r>
              <a:rPr lang="en-US" dirty="0"/>
              <a:t>Honors Contacts</a:t>
            </a:r>
          </a:p>
        </p:txBody>
      </p:sp>
    </p:spTree>
    <p:extLst>
      <p:ext uri="{BB962C8B-B14F-4D97-AF65-F5344CB8AC3E}">
        <p14:creationId xmlns:p14="http://schemas.microsoft.com/office/powerpoint/2010/main" val="146677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0"/>
          <p:cNvSpPr txBox="1">
            <a:spLocks noGrp="1"/>
          </p:cNvSpPr>
          <p:nvPr>
            <p:ph type="subTitle" idx="2"/>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Honors Contracts</a:t>
            </a:r>
            <a:endParaRPr/>
          </a:p>
        </p:txBody>
      </p:sp>
      <p:sp>
        <p:nvSpPr>
          <p:cNvPr id="444" name="Google Shape;444;p5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15</a:t>
            </a:fld>
            <a:endParaRPr/>
          </a:p>
        </p:txBody>
      </p:sp>
      <p:sp>
        <p:nvSpPr>
          <p:cNvPr id="445" name="Google Shape;445;p50"/>
          <p:cNvSpPr txBox="1">
            <a:spLocks noGrp="1"/>
          </p:cNvSpPr>
          <p:nvPr>
            <p:ph type="title"/>
          </p:nvPr>
        </p:nvSpPr>
        <p:spPr>
          <a:xfrm>
            <a:off x="2867300" y="1396050"/>
            <a:ext cx="41847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Still Have Questions?</a:t>
            </a:r>
            <a:endParaRPr dirty="0"/>
          </a:p>
        </p:txBody>
      </p:sp>
      <p:sp>
        <p:nvSpPr>
          <p:cNvPr id="446" name="Google Shape;446;p50"/>
          <p:cNvSpPr txBox="1"/>
          <p:nvPr/>
        </p:nvSpPr>
        <p:spPr>
          <a:xfrm>
            <a:off x="1949650" y="2177675"/>
            <a:ext cx="5974500" cy="1881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Inter Tight"/>
              <a:buChar char="●"/>
            </a:pPr>
            <a:r>
              <a:rPr lang="en" sz="1700" dirty="0">
                <a:solidFill>
                  <a:schemeClr val="dk1"/>
                </a:solidFill>
                <a:latin typeface="Inter Tight"/>
                <a:ea typeface="Inter Tight"/>
                <a:cs typeface="Inter Tight"/>
                <a:sym typeface="Inter Tight"/>
                <a:hlinkClick r:id="rId3"/>
              </a:rPr>
              <a:t>Check out our webpage here!</a:t>
            </a:r>
            <a:endParaRPr sz="1700" dirty="0">
              <a:solidFill>
                <a:schemeClr val="dk1"/>
              </a:solidFill>
              <a:latin typeface="Inter Tight"/>
              <a:ea typeface="Inter Tight"/>
              <a:cs typeface="Inter Tight"/>
              <a:sym typeface="Inter Tight"/>
            </a:endParaRPr>
          </a:p>
          <a:p>
            <a:pPr marL="457200" lvl="0" indent="0" algn="l" rtl="0">
              <a:spcBef>
                <a:spcPts val="0"/>
              </a:spcBef>
              <a:spcAft>
                <a:spcPts val="0"/>
              </a:spcAft>
              <a:buNone/>
            </a:pPr>
            <a:endParaRPr sz="1700" dirty="0">
              <a:solidFill>
                <a:schemeClr val="dk1"/>
              </a:solidFill>
              <a:latin typeface="Inter Tight"/>
              <a:ea typeface="Inter Tight"/>
              <a:cs typeface="Inter Tight"/>
              <a:sym typeface="Inter Tight"/>
            </a:endParaRPr>
          </a:p>
          <a:p>
            <a:pPr marL="457200" lvl="0" indent="-336550" algn="l" rtl="0">
              <a:spcBef>
                <a:spcPts val="0"/>
              </a:spcBef>
              <a:spcAft>
                <a:spcPts val="0"/>
              </a:spcAft>
              <a:buClr>
                <a:schemeClr val="dk1"/>
              </a:buClr>
              <a:buSzPts val="1700"/>
              <a:buFont typeface="Inter Tight"/>
              <a:buChar char="●"/>
            </a:pPr>
            <a:r>
              <a:rPr lang="en" sz="1700" dirty="0">
                <a:solidFill>
                  <a:schemeClr val="dk1"/>
                </a:solidFill>
                <a:latin typeface="Inter Tight"/>
                <a:ea typeface="Inter Tight"/>
                <a:cs typeface="Inter Tight"/>
                <a:sym typeface="Inter Tight"/>
              </a:rPr>
              <a:t>Contact Natalye Harpin (</a:t>
            </a:r>
            <a:r>
              <a:rPr lang="en" sz="1700" dirty="0" err="1">
                <a:solidFill>
                  <a:schemeClr val="dk1"/>
                </a:solidFill>
                <a:latin typeface="Inter Tight"/>
                <a:ea typeface="Inter Tight"/>
                <a:cs typeface="Inter Tight"/>
                <a:sym typeface="Inter Tight"/>
              </a:rPr>
              <a:t>natalye.harpin@gcccd.edu</a:t>
            </a:r>
            <a:r>
              <a:rPr lang="en" sz="1700" dirty="0">
                <a:solidFill>
                  <a:schemeClr val="dk1"/>
                </a:solidFill>
                <a:latin typeface="Inter Tight"/>
                <a:ea typeface="Inter Tight"/>
                <a:cs typeface="Inter Tight"/>
                <a:sym typeface="Inter Tight"/>
              </a:rPr>
              <a:t>) or at</a:t>
            </a:r>
            <a:br>
              <a:rPr lang="en" sz="1700" dirty="0">
                <a:solidFill>
                  <a:schemeClr val="dk1"/>
                </a:solidFill>
                <a:latin typeface="Inter Tight"/>
                <a:ea typeface="Inter Tight"/>
                <a:cs typeface="Inter Tight"/>
                <a:sym typeface="Inter Tight"/>
              </a:rPr>
            </a:br>
            <a:r>
              <a:rPr lang="en" sz="1700" dirty="0">
                <a:solidFill>
                  <a:schemeClr val="dk1"/>
                </a:solidFill>
                <a:latin typeface="Inter Tight"/>
                <a:ea typeface="Inter Tight"/>
                <a:cs typeface="Inter Tight"/>
                <a:sym typeface="Inter Tight"/>
              </a:rPr>
              <a:t>ext. 7557</a:t>
            </a:r>
            <a:endParaRPr sz="1700" dirty="0">
              <a:solidFill>
                <a:schemeClr val="dk1"/>
              </a:solidFill>
              <a:latin typeface="Inter Tight"/>
              <a:ea typeface="Inter Tight"/>
              <a:cs typeface="Inter Tight"/>
              <a:sym typeface="Inter T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333925" y="544250"/>
            <a:ext cx="30399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Table of Contents</a:t>
            </a:r>
            <a:endParaRPr/>
          </a:p>
        </p:txBody>
      </p:sp>
      <p:sp>
        <p:nvSpPr>
          <p:cNvPr id="326" name="Google Shape;326;p41"/>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a:t>Which Students are Eligible?</a:t>
            </a:r>
            <a:endParaRPr/>
          </a:p>
        </p:txBody>
      </p:sp>
      <p:sp>
        <p:nvSpPr>
          <p:cNvPr id="327" name="Google Shape;327;p41"/>
          <p:cNvSpPr txBox="1">
            <a:spLocks noGrp="1"/>
          </p:cNvSpPr>
          <p:nvPr>
            <p:ph type="subTitle" idx="2"/>
          </p:nvPr>
        </p:nvSpPr>
        <p:spPr>
          <a:xfrm>
            <a:off x="1149126" y="2802869"/>
            <a:ext cx="3234300" cy="43316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Why Honors Contracts?</a:t>
            </a:r>
          </a:p>
        </p:txBody>
      </p:sp>
      <p:sp>
        <p:nvSpPr>
          <p:cNvPr id="328" name="Google Shape;328;p41"/>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US" dirty="0"/>
              <a:t>What’s in it for You/Them</a:t>
            </a:r>
          </a:p>
        </p:txBody>
      </p:sp>
      <p:sp>
        <p:nvSpPr>
          <p:cNvPr id="329" name="Google Shape;329;p41"/>
          <p:cNvSpPr txBox="1">
            <a:spLocks noGrp="1"/>
          </p:cNvSpPr>
          <p:nvPr>
            <p:ph type="subTitle" idx="4"/>
          </p:nvPr>
        </p:nvSpPr>
        <p:spPr>
          <a:xfrm>
            <a:off x="1149125" y="3711501"/>
            <a:ext cx="3234300" cy="446246"/>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accent1"/>
              </a:buClr>
              <a:buSzPts val="1100"/>
              <a:buNone/>
            </a:pPr>
            <a:r>
              <a:rPr lang="en-US" dirty="0"/>
              <a:t>Who Submits What?</a:t>
            </a:r>
            <a:endParaRPr dirty="0"/>
          </a:p>
        </p:txBody>
      </p:sp>
      <p:sp>
        <p:nvSpPr>
          <p:cNvPr id="330" name="Google Shape;330;p41"/>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Coordinator’s Role</a:t>
            </a:r>
            <a:endParaRPr dirty="0"/>
          </a:p>
        </p:txBody>
      </p:sp>
      <p:sp>
        <p:nvSpPr>
          <p:cNvPr id="331" name="Google Shape;331;p41"/>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US" dirty="0"/>
              <a:t>How to Structure Honors Option</a:t>
            </a:r>
          </a:p>
        </p:txBody>
      </p:sp>
      <p:sp>
        <p:nvSpPr>
          <p:cNvPr id="332" name="Google Shape;332;p41"/>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accent1"/>
              </a:buClr>
              <a:buSzPts val="1100"/>
              <a:buNone/>
            </a:pPr>
            <a:r>
              <a:rPr lang="en" dirty="0"/>
              <a:t>Honors Transfer Council of CA</a:t>
            </a:r>
            <a:endParaRPr dirty="0"/>
          </a:p>
        </p:txBody>
      </p:sp>
      <p:sp>
        <p:nvSpPr>
          <p:cNvPr id="333" name="Google Shape;333;p41"/>
          <p:cNvSpPr txBox="1">
            <a:spLocks noGrp="1"/>
          </p:cNvSpPr>
          <p:nvPr>
            <p:ph type="subTitle" idx="8"/>
          </p:nvPr>
        </p:nvSpPr>
        <p:spPr>
          <a:xfrm>
            <a:off x="5327851" y="3257187"/>
            <a:ext cx="3234300" cy="433165"/>
          </a:xfrm>
          <a:prstGeom prst="rect">
            <a:avLst/>
          </a:prstGeom>
        </p:spPr>
        <p:txBody>
          <a:bodyPr spcFirstLastPara="1" wrap="square" lIns="91425" tIns="91425" rIns="91425" bIns="91425" anchor="t" anchorCtr="0">
            <a:spAutoFit/>
          </a:bodyPr>
          <a:lstStyle/>
          <a:p>
            <a:pPr marL="0" indent="0">
              <a:buClr>
                <a:schemeClr val="accent1"/>
              </a:buClr>
              <a:buSzPts val="1100"/>
            </a:pPr>
            <a:r>
              <a:rPr lang="en-US" dirty="0"/>
              <a:t>Completing an Honors Degree</a:t>
            </a:r>
          </a:p>
        </p:txBody>
      </p:sp>
      <p:sp>
        <p:nvSpPr>
          <p:cNvPr id="336" name="Google Shape;336;p41"/>
          <p:cNvSpPr txBox="1"/>
          <p:nvPr/>
        </p:nvSpPr>
        <p:spPr>
          <a:xfrm>
            <a:off x="365450"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3</a:t>
            </a:r>
            <a:endParaRPr sz="1700">
              <a:solidFill>
                <a:schemeClr val="dk2"/>
              </a:solidFill>
              <a:latin typeface="Inter Tight SemiBold"/>
              <a:ea typeface="Inter Tight SemiBold"/>
              <a:cs typeface="Inter Tight SemiBold"/>
              <a:sym typeface="Inter Tight SemiBold"/>
            </a:endParaRPr>
          </a:p>
        </p:txBody>
      </p:sp>
      <p:sp>
        <p:nvSpPr>
          <p:cNvPr id="337" name="Google Shape;337;p41"/>
          <p:cNvSpPr txBox="1"/>
          <p:nvPr/>
        </p:nvSpPr>
        <p:spPr>
          <a:xfrm>
            <a:off x="365450"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4</a:t>
            </a:r>
            <a:endParaRPr sz="1700" dirty="0">
              <a:solidFill>
                <a:schemeClr val="dk2"/>
              </a:solidFill>
              <a:latin typeface="Inter Tight SemiBold"/>
              <a:ea typeface="Inter Tight SemiBold"/>
              <a:cs typeface="Inter Tight SemiBold"/>
              <a:sym typeface="Inter Tight SemiBold"/>
            </a:endParaRPr>
          </a:p>
        </p:txBody>
      </p:sp>
      <p:sp>
        <p:nvSpPr>
          <p:cNvPr id="338" name="Google Shape;338;p41"/>
          <p:cNvSpPr txBox="1"/>
          <p:nvPr/>
        </p:nvSpPr>
        <p:spPr>
          <a:xfrm>
            <a:off x="365450"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2"/>
                </a:solidFill>
                <a:latin typeface="Inter Tight SemiBold"/>
                <a:ea typeface="Inter Tight SemiBold"/>
                <a:cs typeface="Inter Tight SemiBold"/>
                <a:sym typeface="Inter Tight SemiBold"/>
              </a:rPr>
              <a:t>5</a:t>
            </a:r>
            <a:endParaRPr sz="1700">
              <a:solidFill>
                <a:schemeClr val="dk2"/>
              </a:solidFill>
              <a:latin typeface="Inter Tight SemiBold"/>
              <a:ea typeface="Inter Tight SemiBold"/>
              <a:cs typeface="Inter Tight SemiBold"/>
              <a:sym typeface="Inter Tight SemiBold"/>
            </a:endParaRPr>
          </a:p>
        </p:txBody>
      </p:sp>
      <p:sp>
        <p:nvSpPr>
          <p:cNvPr id="339" name="Google Shape;339;p41"/>
          <p:cNvSpPr txBox="1"/>
          <p:nvPr/>
        </p:nvSpPr>
        <p:spPr>
          <a:xfrm>
            <a:off x="365450" y="3711504"/>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8</a:t>
            </a:r>
            <a:endParaRPr sz="1700" dirty="0">
              <a:solidFill>
                <a:schemeClr val="dk2"/>
              </a:solidFill>
              <a:latin typeface="Inter Tight SemiBold"/>
              <a:ea typeface="Inter Tight SemiBold"/>
              <a:cs typeface="Inter Tight SemiBold"/>
              <a:sym typeface="Inter Tight SemiBold"/>
            </a:endParaRPr>
          </a:p>
        </p:txBody>
      </p:sp>
      <p:sp>
        <p:nvSpPr>
          <p:cNvPr id="340" name="Google Shape;340;p41"/>
          <p:cNvSpPr txBox="1"/>
          <p:nvPr/>
        </p:nvSpPr>
        <p:spPr>
          <a:xfrm>
            <a:off x="365450" y="4165821"/>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9</a:t>
            </a:r>
            <a:endParaRPr sz="1700" dirty="0">
              <a:solidFill>
                <a:schemeClr val="dk2"/>
              </a:solidFill>
              <a:latin typeface="Inter Tight SemiBold"/>
              <a:ea typeface="Inter Tight SemiBold"/>
              <a:cs typeface="Inter Tight SemiBold"/>
              <a:sym typeface="Inter Tight SemiBold"/>
            </a:endParaRPr>
          </a:p>
        </p:txBody>
      </p:sp>
      <p:sp>
        <p:nvSpPr>
          <p:cNvPr id="341" name="Google Shape;341;p41"/>
          <p:cNvSpPr txBox="1"/>
          <p:nvPr/>
        </p:nvSpPr>
        <p:spPr>
          <a:xfrm>
            <a:off x="4620375" y="2348550"/>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10</a:t>
            </a:r>
            <a:endParaRPr sz="1700" dirty="0">
              <a:solidFill>
                <a:schemeClr val="dk2"/>
              </a:solidFill>
              <a:latin typeface="Inter Tight SemiBold"/>
              <a:ea typeface="Inter Tight SemiBold"/>
              <a:cs typeface="Inter Tight SemiBold"/>
              <a:sym typeface="Inter Tight SemiBold"/>
            </a:endParaRPr>
          </a:p>
        </p:txBody>
      </p:sp>
      <p:sp>
        <p:nvSpPr>
          <p:cNvPr id="342" name="Google Shape;342;p41"/>
          <p:cNvSpPr txBox="1"/>
          <p:nvPr/>
        </p:nvSpPr>
        <p:spPr>
          <a:xfrm>
            <a:off x="4620375" y="2802868"/>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11</a:t>
            </a:r>
            <a:endParaRPr sz="1700" dirty="0">
              <a:solidFill>
                <a:schemeClr val="dk2"/>
              </a:solidFill>
              <a:latin typeface="Inter Tight SemiBold"/>
              <a:ea typeface="Inter Tight SemiBold"/>
              <a:cs typeface="Inter Tight SemiBold"/>
              <a:sym typeface="Inter Tight SemiBold"/>
            </a:endParaRPr>
          </a:p>
        </p:txBody>
      </p:sp>
      <p:sp>
        <p:nvSpPr>
          <p:cNvPr id="343" name="Google Shape;343;p41"/>
          <p:cNvSpPr txBox="1"/>
          <p:nvPr/>
        </p:nvSpPr>
        <p:spPr>
          <a:xfrm>
            <a:off x="4620375" y="3257186"/>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13</a:t>
            </a:r>
            <a:endParaRPr sz="1700" dirty="0">
              <a:solidFill>
                <a:schemeClr val="dk2"/>
              </a:solidFill>
              <a:latin typeface="Inter Tight SemiBold"/>
              <a:ea typeface="Inter Tight SemiBold"/>
              <a:cs typeface="Inter Tight SemiBold"/>
              <a:sym typeface="Inter Tight SemiBold"/>
            </a:endParaRPr>
          </a:p>
        </p:txBody>
      </p:sp>
      <p:sp>
        <p:nvSpPr>
          <p:cNvPr id="2" name="Google Shape;341;p41">
            <a:extLst>
              <a:ext uri="{FF2B5EF4-FFF2-40B4-BE49-F238E27FC236}">
                <a16:creationId xmlns:a16="http://schemas.microsoft.com/office/drawing/2014/main" id="{2847745C-0058-3633-872F-0C13B10F36AD}"/>
              </a:ext>
            </a:extLst>
          </p:cNvPr>
          <p:cNvSpPr txBox="1"/>
          <p:nvPr/>
        </p:nvSpPr>
        <p:spPr>
          <a:xfrm>
            <a:off x="4625188" y="3690387"/>
            <a:ext cx="4767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14</a:t>
            </a:r>
            <a:endParaRPr sz="1700" dirty="0">
              <a:solidFill>
                <a:schemeClr val="dk2"/>
              </a:solidFill>
              <a:latin typeface="Inter Tight SemiBold"/>
              <a:ea typeface="Inter Tight SemiBold"/>
              <a:cs typeface="Inter Tight SemiBold"/>
              <a:sym typeface="Inter Tight SemiBold"/>
            </a:endParaRPr>
          </a:p>
        </p:txBody>
      </p:sp>
      <p:sp>
        <p:nvSpPr>
          <p:cNvPr id="3" name="Google Shape;342;p41">
            <a:extLst>
              <a:ext uri="{FF2B5EF4-FFF2-40B4-BE49-F238E27FC236}">
                <a16:creationId xmlns:a16="http://schemas.microsoft.com/office/drawing/2014/main" id="{03009E28-DFB0-E55F-E54A-A8DF8D5CDF28}"/>
              </a:ext>
            </a:extLst>
          </p:cNvPr>
          <p:cNvSpPr txBox="1"/>
          <p:nvPr/>
        </p:nvSpPr>
        <p:spPr>
          <a:xfrm>
            <a:off x="4625188" y="4144705"/>
            <a:ext cx="476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dk2"/>
                </a:solidFill>
                <a:latin typeface="Inter Tight SemiBold"/>
                <a:ea typeface="Inter Tight SemiBold"/>
                <a:cs typeface="Inter Tight SemiBold"/>
                <a:sym typeface="Inter Tight SemiBold"/>
              </a:rPr>
              <a:t>15</a:t>
            </a:r>
            <a:endParaRPr sz="1700" dirty="0">
              <a:solidFill>
                <a:schemeClr val="dk2"/>
              </a:solidFill>
              <a:latin typeface="Inter Tight SemiBold"/>
              <a:ea typeface="Inter Tight SemiBold"/>
              <a:cs typeface="Inter Tight SemiBold"/>
              <a:sym typeface="Inter Tight SemiBold"/>
            </a:endParaRPr>
          </a:p>
        </p:txBody>
      </p:sp>
      <p:sp>
        <p:nvSpPr>
          <p:cNvPr id="5" name="Google Shape;333;p41">
            <a:extLst>
              <a:ext uri="{FF2B5EF4-FFF2-40B4-BE49-F238E27FC236}">
                <a16:creationId xmlns:a16="http://schemas.microsoft.com/office/drawing/2014/main" id="{D7B918D6-E224-7619-FD38-BB34F1126EBB}"/>
              </a:ext>
            </a:extLst>
          </p:cNvPr>
          <p:cNvSpPr txBox="1">
            <a:spLocks/>
          </p:cNvSpPr>
          <p:nvPr/>
        </p:nvSpPr>
        <p:spPr>
          <a:xfrm>
            <a:off x="5327851" y="4136787"/>
            <a:ext cx="3234300" cy="433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marL="0" indent="0">
              <a:buClr>
                <a:schemeClr val="accent1"/>
              </a:buClr>
              <a:buSzPts val="1100"/>
            </a:pPr>
            <a:r>
              <a:rPr lang="en-US" dirty="0"/>
              <a:t>Questions?</a:t>
            </a:r>
          </a:p>
        </p:txBody>
      </p:sp>
      <p:sp>
        <p:nvSpPr>
          <p:cNvPr id="6" name="Google Shape;333;p41">
            <a:extLst>
              <a:ext uri="{FF2B5EF4-FFF2-40B4-BE49-F238E27FC236}">
                <a16:creationId xmlns:a16="http://schemas.microsoft.com/office/drawing/2014/main" id="{F40BC506-BB3B-B3BD-823E-2C8F088E67FB}"/>
              </a:ext>
            </a:extLst>
          </p:cNvPr>
          <p:cNvSpPr txBox="1">
            <a:spLocks/>
          </p:cNvSpPr>
          <p:nvPr/>
        </p:nvSpPr>
        <p:spPr>
          <a:xfrm>
            <a:off x="5334024" y="3703433"/>
            <a:ext cx="3234300" cy="433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1pPr>
            <a:lvl2pPr marL="914400" marR="0" lvl="1"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2pPr>
            <a:lvl3pPr marL="1371600" marR="0" lvl="2"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3pPr>
            <a:lvl4pPr marL="1828800" marR="0" lvl="3"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4pPr>
            <a:lvl5pPr marL="2286000" marR="0" lvl="4"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5pPr>
            <a:lvl6pPr marL="2743200" marR="0" lvl="5"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6pPr>
            <a:lvl7pPr marL="3200400" marR="0" lvl="6"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7pPr>
            <a:lvl8pPr marL="3657600" marR="0" lvl="7"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8pPr>
            <a:lvl9pPr marL="4114800" marR="0" lvl="8" indent="-336550" algn="l" rtl="0">
              <a:lnSpc>
                <a:spcPct val="95000"/>
              </a:lnSpc>
              <a:spcBef>
                <a:spcPts val="0"/>
              </a:spcBef>
              <a:spcAft>
                <a:spcPts val="0"/>
              </a:spcAft>
              <a:buClr>
                <a:schemeClr val="dk1"/>
              </a:buClr>
              <a:buSzPts val="1700"/>
              <a:buFont typeface="Inter Tight"/>
              <a:buNone/>
              <a:defRPr sz="1700" b="0" i="0" u="none" strike="noStrike" cap="none">
                <a:solidFill>
                  <a:schemeClr val="dk1"/>
                </a:solidFill>
                <a:latin typeface="Inter Tight"/>
                <a:ea typeface="Inter Tight"/>
                <a:cs typeface="Inter Tight"/>
                <a:sym typeface="Inter Tight"/>
              </a:defRPr>
            </a:lvl9pPr>
          </a:lstStyle>
          <a:p>
            <a:pPr marL="0" indent="0">
              <a:buClr>
                <a:schemeClr val="accent1"/>
              </a:buClr>
              <a:buSzPts val="1100"/>
            </a:pPr>
            <a:r>
              <a:rPr lang="en-US" dirty="0"/>
              <a:t>Deadlines by Term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sp>
        <p:nvSpPr>
          <p:cNvPr id="351" name="Google Shape;351;p42"/>
          <p:cNvSpPr txBox="1">
            <a:spLocks noGrp="1"/>
          </p:cNvSpPr>
          <p:nvPr>
            <p:ph type="title"/>
          </p:nvPr>
        </p:nvSpPr>
        <p:spPr>
          <a:xfrm>
            <a:off x="333925" y="623363"/>
            <a:ext cx="3662100" cy="96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is Eligible Among My Students? </a:t>
            </a:r>
            <a:endParaRPr/>
          </a:p>
        </p:txBody>
      </p:sp>
      <p:sp>
        <p:nvSpPr>
          <p:cNvPr id="352" name="Google Shape;352;p4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a:t>Honors Contacts</a:t>
            </a:r>
            <a:endParaRPr/>
          </a:p>
        </p:txBody>
      </p:sp>
      <p:sp>
        <p:nvSpPr>
          <p:cNvPr id="353" name="Google Shape;353;p42"/>
          <p:cNvSpPr txBox="1"/>
          <p:nvPr/>
        </p:nvSpPr>
        <p:spPr>
          <a:xfrm>
            <a:off x="786500" y="1583975"/>
            <a:ext cx="7661700" cy="2120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Students must have a minimum Grossmont GPA of 3.2 and at least 12 units</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New students must submit application materials to Natalye Harpin for approval and documentation. Continuing students will be verified to ensure their GPA is still at least 3.2.</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Former high school students may submit transcripts showing 3.2 GPA if they have not completed 12 units at Grossmont yet</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Student must be eligible for (or have successfully completed):</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ENGL 120</a:t>
            </a:r>
            <a:endParaRPr sz="1700" dirty="0">
              <a:solidFill>
                <a:schemeClr val="lt1"/>
              </a:solidFill>
              <a:latin typeface="Inter Tight"/>
              <a:ea typeface="Inter Tight"/>
              <a:cs typeface="Inter Tight"/>
              <a:sym typeface="Inter Tight"/>
            </a:endParaRPr>
          </a:p>
          <a:p>
            <a:pPr marL="914400" lvl="1"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MATH 120</a:t>
            </a:r>
            <a:endParaRPr sz="1700" dirty="0">
              <a:solidFill>
                <a:schemeClr val="lt1"/>
              </a:solidFill>
              <a:latin typeface="Inter Tight"/>
              <a:ea typeface="Inter Tight"/>
              <a:cs typeface="Inter Tight"/>
              <a:sym typeface="Inter Tight"/>
            </a:endParaRPr>
          </a:p>
          <a:p>
            <a:pPr marL="457200" lvl="0" indent="-336550" algn="l" rtl="0">
              <a:spcBef>
                <a:spcPts val="0"/>
              </a:spcBef>
              <a:spcAft>
                <a:spcPts val="0"/>
              </a:spcAft>
              <a:buClr>
                <a:schemeClr val="lt1"/>
              </a:buClr>
              <a:buSzPts val="1700"/>
              <a:buFont typeface="Inter Tight"/>
              <a:buChar char="●"/>
            </a:pPr>
            <a:r>
              <a:rPr lang="en" sz="1700" dirty="0">
                <a:solidFill>
                  <a:schemeClr val="lt1"/>
                </a:solidFill>
                <a:latin typeface="Inter Tight"/>
                <a:ea typeface="Inter Tight"/>
                <a:cs typeface="Inter Tight"/>
                <a:sym typeface="Inter Tight"/>
              </a:rPr>
              <a:t>Once established, your contract with the student will be sent to Natalye (via email) to verify work load (this can be done ahead of time!) for Honors completion</a:t>
            </a:r>
            <a:endParaRPr sz="1200" dirty="0">
              <a:solidFill>
                <a:srgbClr val="212529"/>
              </a:solidFill>
              <a:highlight>
                <a:srgbClr val="FFFFFF"/>
              </a:highlight>
            </a:endParaRPr>
          </a:p>
          <a:p>
            <a:pPr marL="0" lvl="0" indent="0" algn="l" rtl="0">
              <a:spcBef>
                <a:spcPts val="0"/>
              </a:spcBef>
              <a:spcAft>
                <a:spcPts val="0"/>
              </a:spcAft>
              <a:buNone/>
            </a:pPr>
            <a:endParaRPr sz="1700" dirty="0">
              <a:solidFill>
                <a:schemeClr val="lt1"/>
              </a:solidFill>
              <a:latin typeface="Inter Tight"/>
              <a:ea typeface="Inter Tight"/>
              <a:cs typeface="Inter Tight"/>
              <a:sym typeface="Inter T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Why Honors Contracts?</a:t>
            </a:r>
            <a:endParaRPr/>
          </a:p>
        </p:txBody>
      </p:sp>
      <p:sp>
        <p:nvSpPr>
          <p:cNvPr id="359" name="Google Shape;359;p43"/>
          <p:cNvSpPr txBox="1">
            <a:spLocks noGrp="1"/>
          </p:cNvSpPr>
          <p:nvPr>
            <p:ph type="body" idx="1"/>
          </p:nvPr>
        </p:nvSpPr>
        <p:spPr>
          <a:xfrm>
            <a:off x="333925" y="1163150"/>
            <a:ext cx="8475600" cy="3847177"/>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b="1" dirty="0"/>
              <a:t>Allows a student to build the contract with their instructor for the extra work</a:t>
            </a:r>
            <a:endParaRPr b="1" dirty="0"/>
          </a:p>
          <a:p>
            <a:pPr marL="914400" lvl="1" indent="-336550" algn="l" rtl="0">
              <a:spcBef>
                <a:spcPts val="0"/>
              </a:spcBef>
              <a:spcAft>
                <a:spcPts val="0"/>
              </a:spcAft>
              <a:buSzPts val="1700"/>
              <a:buChar char="○"/>
            </a:pPr>
            <a:r>
              <a:rPr lang="en" dirty="0"/>
              <a:t>Generally adding an extra ~20% workload </a:t>
            </a:r>
            <a:r>
              <a:rPr lang="en" i="1" dirty="0"/>
              <a:t>for the honors student </a:t>
            </a:r>
            <a:r>
              <a:rPr lang="en" dirty="0"/>
              <a:t>is accepted as them having ‘earned’ honors credit</a:t>
            </a:r>
          </a:p>
          <a:p>
            <a:pPr marL="914400" lvl="1" indent="-336550" algn="l" rtl="0">
              <a:spcBef>
                <a:spcPts val="0"/>
              </a:spcBef>
              <a:spcAft>
                <a:spcPts val="0"/>
              </a:spcAft>
              <a:buSzPts val="1700"/>
              <a:buChar char="○"/>
            </a:pPr>
            <a:r>
              <a:rPr lang="en" dirty="0"/>
              <a:t>Students must maintain a letter grade of “B” to complete t</a:t>
            </a:r>
            <a:r>
              <a:rPr lang="en-US" dirty="0"/>
              <a:t>he</a:t>
            </a:r>
            <a:r>
              <a:rPr lang="en" dirty="0"/>
              <a:t> course as Honors</a:t>
            </a:r>
            <a:br>
              <a:rPr lang="en" dirty="0"/>
            </a:br>
            <a:endParaRPr dirty="0"/>
          </a:p>
          <a:p>
            <a:pPr marL="457200" lvl="0" indent="-336550" algn="l" rtl="0">
              <a:spcBef>
                <a:spcPts val="0"/>
              </a:spcBef>
              <a:spcAft>
                <a:spcPts val="0"/>
              </a:spcAft>
              <a:buSzPts val="1700"/>
              <a:buChar char="●"/>
            </a:pPr>
            <a:r>
              <a:rPr lang="en" b="1" dirty="0"/>
              <a:t>A student can opt-out at any time, without having to leave an entire section of a class </a:t>
            </a:r>
            <a:endParaRPr b="1" dirty="0"/>
          </a:p>
          <a:p>
            <a:pPr marL="914400" lvl="1" indent="-336550" algn="l" rtl="0">
              <a:spcBef>
                <a:spcPts val="0"/>
              </a:spcBef>
              <a:spcAft>
                <a:spcPts val="0"/>
              </a:spcAft>
              <a:buSzPts val="1700"/>
              <a:buChar char="○"/>
            </a:pPr>
            <a:r>
              <a:rPr lang="en" dirty="0"/>
              <a:t>(for example, if the entire course was an Honors section, then they may </a:t>
            </a:r>
            <a:br>
              <a:rPr lang="en" dirty="0"/>
            </a:br>
            <a:r>
              <a:rPr lang="en" dirty="0"/>
              <a:t>have to drop and potentially miss out on credit)</a:t>
            </a:r>
            <a:br>
              <a:rPr lang="en" dirty="0"/>
            </a:br>
            <a:endParaRPr dirty="0"/>
          </a:p>
          <a:p>
            <a:pPr marL="457200" lvl="0" indent="-336550" algn="l" rtl="0">
              <a:spcBef>
                <a:spcPts val="0"/>
              </a:spcBef>
              <a:spcAft>
                <a:spcPts val="0"/>
              </a:spcAft>
              <a:buSzPts val="1700"/>
              <a:buChar char="●"/>
            </a:pPr>
            <a:r>
              <a:rPr lang="en" b="1" dirty="0"/>
              <a:t>Creates opportunities for students to dive more into content depth</a:t>
            </a:r>
            <a:endParaRPr b="1" dirty="0"/>
          </a:p>
          <a:p>
            <a:pPr marL="914400" lvl="1" indent="-336550" algn="l" rtl="0">
              <a:spcBef>
                <a:spcPts val="0"/>
              </a:spcBef>
              <a:spcAft>
                <a:spcPts val="0"/>
              </a:spcAft>
              <a:buSzPts val="1700"/>
              <a:buChar char="○"/>
            </a:pPr>
            <a:r>
              <a:rPr lang="en" dirty="0"/>
              <a:t>Whereas our section courses provide breadth, this can open a research interest to a student related to the course. It also grows their understanding of what work is done in the fields of the classes they are taking</a:t>
            </a:r>
            <a:endParaRPr dirty="0"/>
          </a:p>
        </p:txBody>
      </p:sp>
      <p:sp>
        <p:nvSpPr>
          <p:cNvPr id="360" name="Google Shape;360;p4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4</a:t>
            </a:fld>
            <a:endParaRPr/>
          </a:p>
        </p:txBody>
      </p:sp>
      <p:sp>
        <p:nvSpPr>
          <p:cNvPr id="361" name="Google Shape;361;p43"/>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62" name="Google Shape;362;p43">
            <a:extLst>
              <a:ext uri="{C183D7F6-B498-43B3-948B-1728B52AA6E4}">
                <adec:decorative xmlns:adec="http://schemas.microsoft.com/office/drawing/2017/decorative" val="1"/>
              </a:ext>
            </a:extLst>
          </p:cNvPr>
          <p:cNvSpPr/>
          <p:nvPr/>
        </p:nvSpPr>
        <p:spPr>
          <a:xfrm rot="5400000" flipH="1">
            <a:off x="8026375" y="2790544"/>
            <a:ext cx="783000" cy="783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Inter Tight"/>
              <a:ea typeface="Inter Tight"/>
              <a:cs typeface="Inter Tight"/>
              <a:sym typeface="Inter T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44">
            <a:extLst>
              <a:ext uri="{C183D7F6-B498-43B3-948B-1728B52AA6E4}">
                <adec:decorative xmlns:adec="http://schemas.microsoft.com/office/drawing/2017/decorative" val="1"/>
              </a:ext>
            </a:extLst>
          </p:cNvPr>
          <p:cNvPicPr preferRelativeResize="0"/>
          <p:nvPr/>
        </p:nvPicPr>
        <p:blipFill rotWithShape="1">
          <a:blip r:embed="rId3">
            <a:alphaModFix/>
          </a:blip>
          <a:srcRect l="18148" r="18148"/>
          <a:stretch/>
        </p:blipFill>
        <p:spPr>
          <a:xfrm rot="300238">
            <a:off x="6442113" y="2680983"/>
            <a:ext cx="1936380" cy="1936380"/>
          </a:xfrm>
          <a:prstGeom prst="snip1Rect">
            <a:avLst>
              <a:gd name="adj" fmla="val 16667"/>
            </a:avLst>
          </a:prstGeom>
          <a:noFill/>
          <a:ln>
            <a:noFill/>
          </a:ln>
        </p:spPr>
      </p:pic>
      <p:sp>
        <p:nvSpPr>
          <p:cNvPr id="368" name="Google Shape;368;p44">
            <a:extLst>
              <a:ext uri="{C183D7F6-B498-43B3-948B-1728B52AA6E4}">
                <adec:decorative xmlns:adec="http://schemas.microsoft.com/office/drawing/2017/decorative" val="1"/>
              </a:ext>
            </a:extLst>
          </p:cNvPr>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69" name="Google Shape;369;p44">
            <a:extLst>
              <a:ext uri="{C183D7F6-B498-43B3-948B-1728B52AA6E4}">
                <adec:decorative xmlns:adec="http://schemas.microsoft.com/office/drawing/2017/decorative" val="1"/>
              </a:ext>
            </a:extLst>
          </p:cNvPr>
          <p:cNvPicPr preferRelativeResize="0"/>
          <p:nvPr/>
        </p:nvPicPr>
        <p:blipFill rotWithShape="1">
          <a:blip r:embed="rId4">
            <a:alphaModFix/>
          </a:blip>
          <a:srcRect l="22002" r="21996"/>
          <a:stretch/>
        </p:blipFill>
        <p:spPr>
          <a:xfrm rot="-300238">
            <a:off x="3603765" y="2621850"/>
            <a:ext cx="1936380" cy="1936380"/>
          </a:xfrm>
          <a:prstGeom prst="snip1Rect">
            <a:avLst>
              <a:gd name="adj" fmla="val 16667"/>
            </a:avLst>
          </a:prstGeom>
          <a:noFill/>
          <a:ln>
            <a:noFill/>
          </a:ln>
        </p:spPr>
      </p:pic>
      <p:sp>
        <p:nvSpPr>
          <p:cNvPr id="370" name="Google Shape;370;p44"/>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71" name="Google Shape;371;p4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
        <p:nvSpPr>
          <p:cNvPr id="372" name="Google Shape;372;p44"/>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Me?! (Faculty)</a:t>
            </a:r>
            <a:endParaRPr/>
          </a:p>
        </p:txBody>
      </p:sp>
      <p:sp>
        <p:nvSpPr>
          <p:cNvPr id="373" name="Google Shape;373;p44"/>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Experience</a:t>
            </a:r>
            <a:endParaRPr b="1">
              <a:latin typeface="Inter Tight"/>
              <a:ea typeface="Inter Tight"/>
              <a:cs typeface="Inter Tight"/>
              <a:sym typeface="Inter Tight"/>
            </a:endParaRPr>
          </a:p>
        </p:txBody>
      </p:sp>
      <p:sp>
        <p:nvSpPr>
          <p:cNvPr id="374" name="Google Shape;374;p44"/>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Flexibility</a:t>
            </a:r>
            <a:endParaRPr b="1">
              <a:latin typeface="Inter Tight"/>
              <a:ea typeface="Inter Tight"/>
              <a:cs typeface="Inter Tight"/>
              <a:sym typeface="Inter Tight"/>
            </a:endParaRPr>
          </a:p>
        </p:txBody>
      </p:sp>
      <p:sp>
        <p:nvSpPr>
          <p:cNvPr id="375" name="Google Shape;375;p44"/>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Because you can offer this to all of your students, it does not limit this for only faculty who are chosen to teach honors sections</a:t>
            </a:r>
            <a:endParaRPr/>
          </a:p>
        </p:txBody>
      </p:sp>
      <p:sp>
        <p:nvSpPr>
          <p:cNvPr id="376" name="Google Shape;376;p44"/>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dirty="0"/>
              <a:t>For either new or seasoned faculty, this offers the opportunity to expand in areas of your syllabus you may not always be able to</a:t>
            </a:r>
            <a:endParaRPr dirty="0"/>
          </a:p>
        </p:txBody>
      </p:sp>
      <p:sp>
        <p:nvSpPr>
          <p:cNvPr id="377" name="Google Shape;377;p44"/>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Community</a:t>
            </a:r>
            <a:endParaRPr b="1">
              <a:latin typeface="Inter Tight"/>
              <a:ea typeface="Inter Tight"/>
              <a:cs typeface="Inter Tight"/>
              <a:sym typeface="Inter Tight"/>
            </a:endParaRPr>
          </a:p>
        </p:txBody>
      </p:sp>
      <p:sp>
        <p:nvSpPr>
          <p:cNvPr id="378" name="Google Shape;378;p44"/>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Faculty can become involved in HTCC events (see slide), and network within other community colleges</a:t>
            </a:r>
            <a:endParaRPr/>
          </a:p>
        </p:txBody>
      </p:sp>
      <p:sp>
        <p:nvSpPr>
          <p:cNvPr id="379" name="Google Shape;379;p44">
            <a:extLst>
              <a:ext uri="{C183D7F6-B498-43B3-948B-1728B52AA6E4}">
                <adec:decorative xmlns:adec="http://schemas.microsoft.com/office/drawing/2017/decorative" val="1"/>
              </a:ext>
            </a:extLst>
          </p:cNvPr>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80" name="Google Shape;380;p44">
            <a:extLst>
              <a:ext uri="{C183D7F6-B498-43B3-948B-1728B52AA6E4}">
                <adec:decorative xmlns:adec="http://schemas.microsoft.com/office/drawing/2017/decorative" val="1"/>
              </a:ext>
            </a:extLst>
          </p:cNvPr>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81" name="Google Shape;381;p44">
            <a:extLst>
              <a:ext uri="{C183D7F6-B498-43B3-948B-1728B52AA6E4}">
                <adec:decorative xmlns:adec="http://schemas.microsoft.com/office/drawing/2017/decorative" val="1"/>
              </a:ext>
            </a:extLst>
          </p:cNvPr>
          <p:cNvPicPr preferRelativeResize="0"/>
          <p:nvPr/>
        </p:nvPicPr>
        <p:blipFill rotWithShape="1">
          <a:blip r:embed="rId5">
            <a:alphaModFix/>
          </a:blip>
          <a:srcRect l="16652" r="16658"/>
          <a:stretch/>
        </p:blipFill>
        <p:spPr>
          <a:xfrm rot="300238">
            <a:off x="765662" y="2681294"/>
            <a:ext cx="1936380" cy="1936380"/>
          </a:xfrm>
          <a:prstGeom prst="snip1Rect">
            <a:avLst>
              <a:gd name="adj" fmla="val 16667"/>
            </a:avLst>
          </a:prstGeom>
          <a:noFill/>
          <a:ln>
            <a:noFill/>
          </a:ln>
        </p:spPr>
      </p:pic>
      <p:sp>
        <p:nvSpPr>
          <p:cNvPr id="382" name="Google Shape;382;p44">
            <a:extLst>
              <a:ext uri="{C183D7F6-B498-43B3-948B-1728B52AA6E4}">
                <adec:decorative xmlns:adec="http://schemas.microsoft.com/office/drawing/2017/decorative" val="1"/>
              </a:ext>
            </a:extLst>
          </p:cNvPr>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383" name="Google Shape;383;p44">
            <a:extLst>
              <a:ext uri="{C183D7F6-B498-43B3-948B-1728B52AA6E4}">
                <adec:decorative xmlns:adec="http://schemas.microsoft.com/office/drawing/2017/decorative" val="1"/>
              </a:ext>
            </a:extLst>
          </p:cNvPr>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9CAA03-7A2E-400C-D719-B7850B3E803A}"/>
              </a:ext>
            </a:extLst>
          </p:cNvPr>
          <p:cNvSpPr>
            <a:spLocks noGrp="1"/>
          </p:cNvSpPr>
          <p:nvPr>
            <p:ph type="body" idx="1"/>
          </p:nvPr>
        </p:nvSpPr>
        <p:spPr>
          <a:xfrm>
            <a:off x="2479650" y="1825407"/>
            <a:ext cx="4184700" cy="1492686"/>
          </a:xfrm>
        </p:spPr>
        <p:txBody>
          <a:bodyPr/>
          <a:lstStyle/>
          <a:p>
            <a:pPr marL="120650" indent="0" algn="ctr">
              <a:buNone/>
            </a:pPr>
            <a:r>
              <a:rPr lang="en-US" dirty="0"/>
              <a:t>This is </a:t>
            </a:r>
            <a:r>
              <a:rPr lang="en-US" b="1" dirty="0"/>
              <a:t>voluntary</a:t>
            </a:r>
            <a:r>
              <a:rPr lang="en-US" dirty="0"/>
              <a:t> for all instructors who wish to participate. It is not required of you to participate if a student asks. If you have any questions, please reach out to Natalye </a:t>
            </a:r>
            <a:r>
              <a:rPr lang="en-US" dirty="0">
                <a:sym typeface="Wingdings" pitchFamily="2" charset="2"/>
              </a:rPr>
              <a:t> </a:t>
            </a:r>
            <a:endParaRPr lang="en-US" dirty="0"/>
          </a:p>
        </p:txBody>
      </p:sp>
    </p:spTree>
    <p:extLst>
      <p:ext uri="{BB962C8B-B14F-4D97-AF65-F5344CB8AC3E}">
        <p14:creationId xmlns:p14="http://schemas.microsoft.com/office/powerpoint/2010/main" val="5732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5">
            <a:extLst>
              <a:ext uri="{C183D7F6-B498-43B3-948B-1728B52AA6E4}">
                <adec:decorative xmlns:adec="http://schemas.microsoft.com/office/drawing/2017/decorative" val="1"/>
              </a:ext>
            </a:extLst>
          </p:cNvPr>
          <p:cNvPicPr preferRelativeResize="0"/>
          <p:nvPr/>
        </p:nvPicPr>
        <p:blipFill rotWithShape="1">
          <a:blip r:embed="rId3">
            <a:alphaModFix/>
          </a:blip>
          <a:srcRect t="16666" b="16666"/>
          <a:stretch/>
        </p:blipFill>
        <p:spPr>
          <a:xfrm rot="300238">
            <a:off x="6442113" y="2680983"/>
            <a:ext cx="1936380" cy="1936380"/>
          </a:xfrm>
          <a:prstGeom prst="snip1Rect">
            <a:avLst>
              <a:gd name="adj" fmla="val 16667"/>
            </a:avLst>
          </a:prstGeom>
          <a:noFill/>
          <a:ln>
            <a:noFill/>
          </a:ln>
        </p:spPr>
      </p:pic>
      <p:sp>
        <p:nvSpPr>
          <p:cNvPr id="389" name="Google Shape;389;p45">
            <a:extLst>
              <a:ext uri="{C183D7F6-B498-43B3-948B-1728B52AA6E4}">
                <adec:decorative xmlns:adec="http://schemas.microsoft.com/office/drawing/2017/decorative" val="1"/>
              </a:ext>
            </a:extLst>
          </p:cNvPr>
          <p:cNvSpPr/>
          <p:nvPr/>
        </p:nvSpPr>
        <p:spPr>
          <a:xfrm>
            <a:off x="5441219"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390" name="Google Shape;390;p45">
            <a:extLst>
              <a:ext uri="{C183D7F6-B498-43B3-948B-1728B52AA6E4}">
                <adec:decorative xmlns:adec="http://schemas.microsoft.com/office/drawing/2017/decorative" val="1"/>
              </a:ext>
            </a:extLst>
          </p:cNvPr>
          <p:cNvPicPr preferRelativeResize="0"/>
          <p:nvPr/>
        </p:nvPicPr>
        <p:blipFill rotWithShape="1">
          <a:blip r:embed="rId4">
            <a:alphaModFix/>
          </a:blip>
          <a:srcRect l="21682" r="21676"/>
          <a:stretch/>
        </p:blipFill>
        <p:spPr>
          <a:xfrm rot="-300238">
            <a:off x="3603765" y="2621850"/>
            <a:ext cx="1936380" cy="1936380"/>
          </a:xfrm>
          <a:prstGeom prst="snip1Rect">
            <a:avLst>
              <a:gd name="adj" fmla="val 16667"/>
            </a:avLst>
          </a:prstGeom>
          <a:noFill/>
          <a:ln>
            <a:noFill/>
          </a:ln>
        </p:spPr>
      </p:pic>
      <p:sp>
        <p:nvSpPr>
          <p:cNvPr id="391" name="Google Shape;391;p45"/>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accent1"/>
              </a:buClr>
              <a:buSzPts val="1100"/>
              <a:buNone/>
            </a:pPr>
            <a:r>
              <a:rPr lang="en"/>
              <a:t>Honors Contracts</a:t>
            </a:r>
            <a:endParaRPr/>
          </a:p>
        </p:txBody>
      </p:sp>
      <p:sp>
        <p:nvSpPr>
          <p:cNvPr id="392" name="Google Shape;392;p4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7</a:t>
            </a:fld>
            <a:endParaRPr/>
          </a:p>
        </p:txBody>
      </p:sp>
      <p:sp>
        <p:nvSpPr>
          <p:cNvPr id="393" name="Google Shape;393;p45"/>
          <p:cNvSpPr txBox="1">
            <a:spLocks noGrp="1"/>
          </p:cNvSpPr>
          <p:nvPr>
            <p:ph type="title"/>
          </p:nvPr>
        </p:nvSpPr>
        <p:spPr>
          <a:xfrm>
            <a:off x="333925" y="587150"/>
            <a:ext cx="8475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What’s in it for Them?! (Students)</a:t>
            </a:r>
            <a:endParaRPr/>
          </a:p>
        </p:txBody>
      </p:sp>
      <p:sp>
        <p:nvSpPr>
          <p:cNvPr id="394" name="Google Shape;394;p45"/>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Mentorship &amp; Networking</a:t>
            </a:r>
            <a:endParaRPr b="1">
              <a:latin typeface="Inter Tight"/>
              <a:ea typeface="Inter Tight"/>
              <a:cs typeface="Inter Tight"/>
              <a:sym typeface="Inter Tight"/>
            </a:endParaRPr>
          </a:p>
        </p:txBody>
      </p:sp>
      <p:sp>
        <p:nvSpPr>
          <p:cNvPr id="395" name="Google Shape;395;p45"/>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Professional Development</a:t>
            </a:r>
            <a:endParaRPr b="1">
              <a:latin typeface="Inter Tight"/>
              <a:ea typeface="Inter Tight"/>
              <a:cs typeface="Inter Tight"/>
              <a:sym typeface="Inter Tight"/>
            </a:endParaRPr>
          </a:p>
        </p:txBody>
      </p:sp>
      <p:sp>
        <p:nvSpPr>
          <p:cNvPr id="396" name="Google Shape;396;p45"/>
          <p:cNvSpPr txBox="1">
            <a:spLocks noGrp="1"/>
          </p:cNvSpPr>
          <p:nvPr>
            <p:ph type="body" idx="5"/>
          </p:nvPr>
        </p:nvSpPr>
        <p:spPr>
          <a:xfrm>
            <a:off x="381063"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Students can gain a deeper understanding of the field of study with their honors contract, and help unlock their academic passion for something new</a:t>
            </a:r>
            <a:endParaRPr/>
          </a:p>
        </p:txBody>
      </p:sp>
      <p:sp>
        <p:nvSpPr>
          <p:cNvPr id="397" name="Google Shape;397;p45"/>
          <p:cNvSpPr txBox="1">
            <a:spLocks noGrp="1"/>
          </p:cNvSpPr>
          <p:nvPr>
            <p:ph type="body" idx="7"/>
          </p:nvPr>
        </p:nvSpPr>
        <p:spPr>
          <a:xfrm>
            <a:off x="3219300" y="1521625"/>
            <a:ext cx="2705400" cy="8004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working with faculty who offer contracts, they are able to build an academic portfolio that they can use as they transfer, or transition into their field of work</a:t>
            </a:r>
            <a:endParaRPr/>
          </a:p>
        </p:txBody>
      </p:sp>
      <p:sp>
        <p:nvSpPr>
          <p:cNvPr id="398" name="Google Shape;398;p45"/>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b="1">
                <a:latin typeface="Inter Tight"/>
                <a:ea typeface="Inter Tight"/>
                <a:cs typeface="Inter Tight"/>
                <a:sym typeface="Inter Tight"/>
              </a:rPr>
              <a:t>Transfer Guarantees</a:t>
            </a:r>
            <a:endParaRPr b="1">
              <a:latin typeface="Inter Tight"/>
              <a:ea typeface="Inter Tight"/>
              <a:cs typeface="Inter Tight"/>
              <a:sym typeface="Inter Tight"/>
            </a:endParaRPr>
          </a:p>
        </p:txBody>
      </p:sp>
      <p:sp>
        <p:nvSpPr>
          <p:cNvPr id="399" name="Google Shape;399;p45"/>
          <p:cNvSpPr txBox="1">
            <a:spLocks noGrp="1"/>
          </p:cNvSpPr>
          <p:nvPr>
            <p:ph type="body" idx="9"/>
          </p:nvPr>
        </p:nvSpPr>
        <p:spPr>
          <a:xfrm>
            <a:off x="6057538" y="1521625"/>
            <a:ext cx="2705400" cy="9543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
              <a:t>By completing 18 units of Honors credit, they are eligible to transfer to four-year colleges that have a transfer considerations established  via the HTCC, of which Grossmont is a member.</a:t>
            </a:r>
            <a:endParaRPr/>
          </a:p>
        </p:txBody>
      </p:sp>
      <p:sp>
        <p:nvSpPr>
          <p:cNvPr id="400" name="Google Shape;400;p45">
            <a:extLst>
              <a:ext uri="{C183D7F6-B498-43B3-948B-1728B52AA6E4}">
                <adec:decorative xmlns:adec="http://schemas.microsoft.com/office/drawing/2017/decorative" val="1"/>
              </a:ext>
            </a:extLst>
          </p:cNvPr>
          <p:cNvSpPr/>
          <p:nvPr/>
        </p:nvSpPr>
        <p:spPr>
          <a:xfrm rot="-301234">
            <a:off x="5144687" y="255451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401" name="Google Shape;401;p45">
            <a:extLst>
              <a:ext uri="{C183D7F6-B498-43B3-948B-1728B52AA6E4}">
                <adec:decorative xmlns:adec="http://schemas.microsoft.com/office/drawing/2017/decorative" val="1"/>
              </a:ext>
            </a:extLst>
          </p:cNvPr>
          <p:cNvSpPr/>
          <p:nvPr/>
        </p:nvSpPr>
        <p:spPr>
          <a:xfrm>
            <a:off x="2603004" y="3374475"/>
            <a:ext cx="1099800" cy="549900"/>
          </a:xfrm>
          <a:prstGeom prst="rightArrow">
            <a:avLst>
              <a:gd name="adj1" fmla="val 50000"/>
              <a:gd name="adj2" fmla="val 7594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pic>
        <p:nvPicPr>
          <p:cNvPr id="402" name="Google Shape;402;p45">
            <a:extLst>
              <a:ext uri="{C183D7F6-B498-43B3-948B-1728B52AA6E4}">
                <adec:decorative xmlns:adec="http://schemas.microsoft.com/office/drawing/2017/decorative" val="1"/>
              </a:ext>
            </a:extLst>
          </p:cNvPr>
          <p:cNvPicPr preferRelativeResize="0"/>
          <p:nvPr/>
        </p:nvPicPr>
        <p:blipFill rotWithShape="1">
          <a:blip r:embed="rId5">
            <a:alphaModFix/>
          </a:blip>
          <a:srcRect l="16675" r="16675"/>
          <a:stretch/>
        </p:blipFill>
        <p:spPr>
          <a:xfrm rot="300238">
            <a:off x="765662" y="2681294"/>
            <a:ext cx="1936380" cy="1936380"/>
          </a:xfrm>
          <a:prstGeom prst="snip1Rect">
            <a:avLst>
              <a:gd name="adj" fmla="val 16667"/>
            </a:avLst>
          </a:prstGeom>
          <a:noFill/>
          <a:ln>
            <a:noFill/>
          </a:ln>
        </p:spPr>
      </p:pic>
      <p:sp>
        <p:nvSpPr>
          <p:cNvPr id="403" name="Google Shape;403;p45">
            <a:extLst>
              <a:ext uri="{C183D7F6-B498-43B3-948B-1728B52AA6E4}">
                <adec:decorative xmlns:adec="http://schemas.microsoft.com/office/drawing/2017/decorative" val="1"/>
              </a:ext>
            </a:extLst>
          </p:cNvPr>
          <p:cNvSpPr/>
          <p:nvPr/>
        </p:nvSpPr>
        <p:spPr>
          <a:xfrm rot="301234">
            <a:off x="2447569" y="2755146"/>
            <a:ext cx="322236" cy="322236"/>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404" name="Google Shape;404;p45">
            <a:extLst>
              <a:ext uri="{C183D7F6-B498-43B3-948B-1728B52AA6E4}">
                <adec:decorative xmlns:adec="http://schemas.microsoft.com/office/drawing/2017/decorative" val="1"/>
              </a:ext>
            </a:extLst>
          </p:cNvPr>
          <p:cNvSpPr/>
          <p:nvPr/>
        </p:nvSpPr>
        <p:spPr>
          <a:xfrm rot="298323">
            <a:off x="8121130" y="2752891"/>
            <a:ext cx="321911" cy="32191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6D95E9-64F0-18F4-6893-67D5EF2AD21E}"/>
              </a:ext>
            </a:extLst>
          </p:cNvPr>
          <p:cNvSpPr>
            <a:spLocks noGrp="1"/>
          </p:cNvSpPr>
          <p:nvPr>
            <p:ph type="title"/>
          </p:nvPr>
        </p:nvSpPr>
        <p:spPr>
          <a:xfrm>
            <a:off x="483175" y="505925"/>
            <a:ext cx="8184600" cy="646300"/>
          </a:xfrm>
        </p:spPr>
        <p:txBody>
          <a:bodyPr/>
          <a:lstStyle/>
          <a:p>
            <a:r>
              <a:rPr lang="en-US" dirty="0"/>
              <a:t>Who Submits What?</a:t>
            </a:r>
          </a:p>
        </p:txBody>
      </p:sp>
      <p:sp>
        <p:nvSpPr>
          <p:cNvPr id="9" name="Text Placeholder 8">
            <a:extLst>
              <a:ext uri="{FF2B5EF4-FFF2-40B4-BE49-F238E27FC236}">
                <a16:creationId xmlns:a16="http://schemas.microsoft.com/office/drawing/2014/main" id="{537C0726-539B-15CB-B7EF-7FEA0E787BBB}"/>
              </a:ext>
            </a:extLst>
          </p:cNvPr>
          <p:cNvSpPr>
            <a:spLocks noGrp="1"/>
          </p:cNvSpPr>
          <p:nvPr>
            <p:ph type="body" idx="1"/>
          </p:nvPr>
        </p:nvSpPr>
        <p:spPr>
          <a:xfrm>
            <a:off x="483150" y="2237788"/>
            <a:ext cx="3619800" cy="2277516"/>
          </a:xfrm>
        </p:spPr>
        <p:txBody>
          <a:bodyPr/>
          <a:lstStyle/>
          <a:p>
            <a:r>
              <a:rPr lang="en-US" dirty="0"/>
              <a:t>Student submits their signed Honors Contract (has their and your signature) to Coordinator by the deadline</a:t>
            </a:r>
          </a:p>
          <a:p>
            <a:r>
              <a:rPr lang="en-US" dirty="0"/>
              <a:t>Complete the honors work, and maintain a minimum of a “B” in your course. </a:t>
            </a:r>
          </a:p>
          <a:p>
            <a:pPr marL="120650" indent="0">
              <a:buNone/>
            </a:pPr>
            <a:endParaRPr lang="en-US" dirty="0"/>
          </a:p>
        </p:txBody>
      </p:sp>
      <p:sp>
        <p:nvSpPr>
          <p:cNvPr id="10" name="Text Placeholder 9">
            <a:extLst>
              <a:ext uri="{FF2B5EF4-FFF2-40B4-BE49-F238E27FC236}">
                <a16:creationId xmlns:a16="http://schemas.microsoft.com/office/drawing/2014/main" id="{898242EC-A3EA-61BD-D0D0-75E132F310FF}"/>
              </a:ext>
            </a:extLst>
          </p:cNvPr>
          <p:cNvSpPr>
            <a:spLocks noGrp="1"/>
          </p:cNvSpPr>
          <p:nvPr>
            <p:ph type="body" idx="2"/>
          </p:nvPr>
        </p:nvSpPr>
        <p:spPr>
          <a:xfrm>
            <a:off x="5048000" y="2237788"/>
            <a:ext cx="3619800" cy="3062347"/>
          </a:xfrm>
        </p:spPr>
        <p:txBody>
          <a:bodyPr/>
          <a:lstStyle/>
          <a:p>
            <a:r>
              <a:rPr lang="en-US" dirty="0"/>
              <a:t>Sign the student’s Honors Contract</a:t>
            </a:r>
          </a:p>
          <a:p>
            <a:r>
              <a:rPr lang="en-US" dirty="0"/>
              <a:t>Give Honors Contract syllabus addendum to student, to submit with their packet to Coordinator</a:t>
            </a:r>
          </a:p>
          <a:p>
            <a:r>
              <a:rPr lang="en-US" dirty="0"/>
              <a:t>Inform Coordinator of their successful completion (or not) during or at the end of the semester, including their Final grade</a:t>
            </a:r>
          </a:p>
          <a:p>
            <a:endParaRPr lang="en-US" dirty="0"/>
          </a:p>
        </p:txBody>
      </p:sp>
      <p:sp>
        <p:nvSpPr>
          <p:cNvPr id="11" name="Subtitle 10">
            <a:extLst>
              <a:ext uri="{FF2B5EF4-FFF2-40B4-BE49-F238E27FC236}">
                <a16:creationId xmlns:a16="http://schemas.microsoft.com/office/drawing/2014/main" id="{7F4E00C3-9DAD-2139-8883-4E07D2C1CC96}"/>
              </a:ext>
            </a:extLst>
          </p:cNvPr>
          <p:cNvSpPr>
            <a:spLocks noGrp="1"/>
          </p:cNvSpPr>
          <p:nvPr>
            <p:ph type="subTitle" idx="3"/>
          </p:nvPr>
        </p:nvSpPr>
        <p:spPr>
          <a:xfrm>
            <a:off x="414163" y="1340136"/>
            <a:ext cx="3757774" cy="542700"/>
          </a:xfrm>
        </p:spPr>
        <p:txBody>
          <a:bodyPr/>
          <a:lstStyle/>
          <a:p>
            <a:pPr algn="ctr"/>
            <a:r>
              <a:rPr lang="en-US" dirty="0"/>
              <a:t>Student Responsibility</a:t>
            </a:r>
          </a:p>
        </p:txBody>
      </p:sp>
      <p:sp>
        <p:nvSpPr>
          <p:cNvPr id="12" name="Subtitle 11">
            <a:extLst>
              <a:ext uri="{FF2B5EF4-FFF2-40B4-BE49-F238E27FC236}">
                <a16:creationId xmlns:a16="http://schemas.microsoft.com/office/drawing/2014/main" id="{AC03E183-E559-635A-8B91-456F89D850FE}"/>
              </a:ext>
            </a:extLst>
          </p:cNvPr>
          <p:cNvSpPr>
            <a:spLocks noGrp="1"/>
          </p:cNvSpPr>
          <p:nvPr>
            <p:ph type="subTitle" idx="4"/>
          </p:nvPr>
        </p:nvSpPr>
        <p:spPr/>
        <p:txBody>
          <a:bodyPr/>
          <a:lstStyle/>
          <a:p>
            <a:pPr algn="ctr"/>
            <a:r>
              <a:rPr lang="en-US" dirty="0"/>
              <a:t>Instructor Responsibility</a:t>
            </a:r>
          </a:p>
        </p:txBody>
      </p:sp>
    </p:spTree>
    <p:extLst>
      <p:ext uri="{BB962C8B-B14F-4D97-AF65-F5344CB8AC3E}">
        <p14:creationId xmlns:p14="http://schemas.microsoft.com/office/powerpoint/2010/main" val="315267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A3F9-CBF4-08A8-1127-B6FE21DD5791}"/>
              </a:ext>
            </a:extLst>
          </p:cNvPr>
          <p:cNvSpPr>
            <a:spLocks noGrp="1"/>
          </p:cNvSpPr>
          <p:nvPr>
            <p:ph type="title"/>
          </p:nvPr>
        </p:nvSpPr>
        <p:spPr>
          <a:xfrm>
            <a:off x="677325" y="1897732"/>
            <a:ext cx="3217200" cy="1354187"/>
          </a:xfrm>
        </p:spPr>
        <p:txBody>
          <a:bodyPr/>
          <a:lstStyle/>
          <a:p>
            <a:r>
              <a:rPr lang="en-US" sz="3800" dirty="0"/>
              <a:t>Coordinator’s Role (Natalye)</a:t>
            </a:r>
          </a:p>
        </p:txBody>
      </p:sp>
      <p:sp>
        <p:nvSpPr>
          <p:cNvPr id="7" name="Subtitle 6">
            <a:extLst>
              <a:ext uri="{FF2B5EF4-FFF2-40B4-BE49-F238E27FC236}">
                <a16:creationId xmlns:a16="http://schemas.microsoft.com/office/drawing/2014/main" id="{520E9CE7-C66B-D2D2-8A66-A05C5A74A63B}"/>
              </a:ext>
            </a:extLst>
          </p:cNvPr>
          <p:cNvSpPr>
            <a:spLocks noGrp="1"/>
          </p:cNvSpPr>
          <p:nvPr>
            <p:ph type="subTitle" idx="1"/>
          </p:nvPr>
        </p:nvSpPr>
        <p:spPr/>
        <p:txBody>
          <a:bodyPr/>
          <a:lstStyle/>
          <a:p>
            <a:r>
              <a:rPr lang="en-US" sz="1500" dirty="0"/>
              <a:t>Approve extra workload that Honors option students will complete.</a:t>
            </a:r>
          </a:p>
        </p:txBody>
      </p:sp>
      <p:sp>
        <p:nvSpPr>
          <p:cNvPr id="8" name="Subtitle 7">
            <a:extLst>
              <a:ext uri="{FF2B5EF4-FFF2-40B4-BE49-F238E27FC236}">
                <a16:creationId xmlns:a16="http://schemas.microsoft.com/office/drawing/2014/main" id="{6C74E097-619F-685E-5314-6BF364E02841}"/>
              </a:ext>
            </a:extLst>
          </p:cNvPr>
          <p:cNvSpPr>
            <a:spLocks noGrp="1"/>
          </p:cNvSpPr>
          <p:nvPr>
            <p:ph type="subTitle" idx="2"/>
          </p:nvPr>
        </p:nvSpPr>
        <p:spPr/>
        <p:txBody>
          <a:bodyPr/>
          <a:lstStyle/>
          <a:p>
            <a:r>
              <a:rPr lang="en-US" sz="1500" dirty="0"/>
              <a:t>Determine student eligibility to participate in Honors Program, approve their application. </a:t>
            </a:r>
          </a:p>
        </p:txBody>
      </p:sp>
      <p:sp>
        <p:nvSpPr>
          <p:cNvPr id="9" name="Subtitle 8">
            <a:extLst>
              <a:ext uri="{FF2B5EF4-FFF2-40B4-BE49-F238E27FC236}">
                <a16:creationId xmlns:a16="http://schemas.microsoft.com/office/drawing/2014/main" id="{254BAC86-5D8F-CCD1-A34F-56D24BB9BD19}"/>
              </a:ext>
            </a:extLst>
          </p:cNvPr>
          <p:cNvSpPr>
            <a:spLocks noGrp="1"/>
          </p:cNvSpPr>
          <p:nvPr>
            <p:ph type="subTitle" idx="3"/>
          </p:nvPr>
        </p:nvSpPr>
        <p:spPr/>
        <p:txBody>
          <a:bodyPr/>
          <a:lstStyle/>
          <a:p>
            <a:r>
              <a:rPr lang="en-US" sz="1200" dirty="0"/>
              <a:t>Work with A&amp;R to determine maintained eligibility of student, and give honors notation on transcript upon course completion</a:t>
            </a:r>
          </a:p>
        </p:txBody>
      </p:sp>
      <p:sp>
        <p:nvSpPr>
          <p:cNvPr id="10" name="Subtitle 9">
            <a:extLst>
              <a:ext uri="{FF2B5EF4-FFF2-40B4-BE49-F238E27FC236}">
                <a16:creationId xmlns:a16="http://schemas.microsoft.com/office/drawing/2014/main" id="{A757F13B-8664-A060-A49E-13FFB83D0659}"/>
              </a:ext>
            </a:extLst>
          </p:cNvPr>
          <p:cNvSpPr>
            <a:spLocks noGrp="1"/>
          </p:cNvSpPr>
          <p:nvPr>
            <p:ph type="subTitle" idx="4"/>
          </p:nvPr>
        </p:nvSpPr>
        <p:spPr/>
        <p:txBody>
          <a:bodyPr/>
          <a:lstStyle/>
          <a:p>
            <a:r>
              <a:rPr lang="en-US" sz="1500" dirty="0"/>
              <a:t>Collect signed Honors Contracts each term for processing and approval (from student)</a:t>
            </a:r>
          </a:p>
        </p:txBody>
      </p:sp>
      <p:sp>
        <p:nvSpPr>
          <p:cNvPr id="11" name="Subtitle 10">
            <a:extLst>
              <a:ext uri="{FF2B5EF4-FFF2-40B4-BE49-F238E27FC236}">
                <a16:creationId xmlns:a16="http://schemas.microsoft.com/office/drawing/2014/main" id="{2E89B293-86C3-A29C-DE98-679E3932EB19}"/>
              </a:ext>
            </a:extLst>
          </p:cNvPr>
          <p:cNvSpPr>
            <a:spLocks noGrp="1"/>
          </p:cNvSpPr>
          <p:nvPr>
            <p:ph type="subTitle" idx="5"/>
          </p:nvPr>
        </p:nvSpPr>
        <p:spPr/>
        <p:txBody>
          <a:bodyPr/>
          <a:lstStyle/>
          <a:p>
            <a:r>
              <a:rPr lang="en-US" sz="1500" dirty="0"/>
              <a:t>Approve students who meet all requirements for Honors Diploma upon graduation</a:t>
            </a:r>
          </a:p>
        </p:txBody>
      </p:sp>
      <p:sp>
        <p:nvSpPr>
          <p:cNvPr id="12" name="Subtitle 11">
            <a:extLst>
              <a:ext uri="{FF2B5EF4-FFF2-40B4-BE49-F238E27FC236}">
                <a16:creationId xmlns:a16="http://schemas.microsoft.com/office/drawing/2014/main" id="{6F4A2BB3-D647-96C4-074C-FA38DA1F075F}"/>
              </a:ext>
            </a:extLst>
          </p:cNvPr>
          <p:cNvSpPr>
            <a:spLocks noGrp="1"/>
          </p:cNvSpPr>
          <p:nvPr>
            <p:ph type="subTitle" idx="6"/>
          </p:nvPr>
        </p:nvSpPr>
        <p:spPr/>
        <p:txBody>
          <a:bodyPr/>
          <a:lstStyle/>
          <a:p>
            <a:r>
              <a:rPr lang="en-US" sz="1500" dirty="0"/>
              <a:t>Collect Final Grades for students who complete honors contract each term (from instructor)</a:t>
            </a:r>
          </a:p>
        </p:txBody>
      </p:sp>
    </p:spTree>
    <p:extLst>
      <p:ext uri="{BB962C8B-B14F-4D97-AF65-F5344CB8AC3E}">
        <p14:creationId xmlns:p14="http://schemas.microsoft.com/office/powerpoint/2010/main" val="709962310"/>
      </p:ext>
    </p:extLst>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1117</Words>
  <Application>Microsoft Macintosh PowerPoint</Application>
  <PresentationFormat>On-screen Show (16:9)</PresentationFormat>
  <Paragraphs>111</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Inter Tight Medium</vt:lpstr>
      <vt:lpstr>Inter Tight</vt:lpstr>
      <vt:lpstr>Arial</vt:lpstr>
      <vt:lpstr>Inter Tight SemiBold</vt:lpstr>
      <vt:lpstr>Lesson 1</vt:lpstr>
      <vt:lpstr>Honors Contracts</vt:lpstr>
      <vt:lpstr>Table of Contents</vt:lpstr>
      <vt:lpstr>Who is Eligible Among My Students? </vt:lpstr>
      <vt:lpstr>Why Honors Contracts?</vt:lpstr>
      <vt:lpstr>What’s in it for Me?! (Faculty)</vt:lpstr>
      <vt:lpstr>PowerPoint Presentation</vt:lpstr>
      <vt:lpstr>What’s in it for Them?! (Students)</vt:lpstr>
      <vt:lpstr>Who Submits What?</vt:lpstr>
      <vt:lpstr>Coordinator’s Role (Natalye)</vt:lpstr>
      <vt:lpstr>How to Structure the Honors Option</vt:lpstr>
      <vt:lpstr>Honors Transfer Council of CA (HTCC)</vt:lpstr>
      <vt:lpstr>PowerPoint Presentation</vt:lpstr>
      <vt:lpstr>What is the Honors Degree?</vt:lpstr>
      <vt:lpstr>Deadlines by Term</vt:lpstr>
      <vt:lpstr>Still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Contracts</dc:title>
  <cp:lastModifiedBy>Pass, Natalye</cp:lastModifiedBy>
  <cp:revision>22</cp:revision>
  <dcterms:modified xsi:type="dcterms:W3CDTF">2025-01-28T19:13:18Z</dcterms:modified>
</cp:coreProperties>
</file>