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handoutMasterIdLst>
    <p:handoutMasterId r:id="rId21"/>
  </p:handoutMasterIdLst>
  <p:sldIdLst>
    <p:sldId id="258" r:id="rId2"/>
    <p:sldId id="259" r:id="rId3"/>
    <p:sldId id="260" r:id="rId4"/>
    <p:sldId id="261" r:id="rId5"/>
    <p:sldId id="262" r:id="rId6"/>
    <p:sldId id="288" r:id="rId7"/>
    <p:sldId id="289" r:id="rId8"/>
    <p:sldId id="265292" r:id="rId9"/>
    <p:sldId id="265269" r:id="rId10"/>
    <p:sldId id="265272" r:id="rId11"/>
    <p:sldId id="265" r:id="rId12"/>
    <p:sldId id="266" r:id="rId13"/>
    <p:sldId id="267" r:id="rId14"/>
    <p:sldId id="265294" r:id="rId15"/>
    <p:sldId id="265293" r:id="rId16"/>
    <p:sldId id="268" r:id="rId17"/>
    <p:sldId id="269" r:id="rId18"/>
    <p:sldId id="271" r:id="rId1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B7E"/>
    <a:srgbClr val="B14E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0" autoAdjust="0"/>
    <p:restoredTop sz="86408" autoAdjust="0"/>
  </p:normalViewPr>
  <p:slideViewPr>
    <p:cSldViewPr snapToGrid="0">
      <p:cViewPr varScale="1">
        <p:scale>
          <a:sx n="59" d="100"/>
          <a:sy n="59" d="100"/>
        </p:scale>
        <p:origin x="67" y="451"/>
      </p:cViewPr>
      <p:guideLst/>
    </p:cSldViewPr>
  </p:slideViewPr>
  <p:outlineViewPr>
    <p:cViewPr>
      <p:scale>
        <a:sx n="33" d="100"/>
        <a:sy n="33" d="100"/>
      </p:scale>
      <p:origin x="0" y="-65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wart, Robert L" userId="977dba36-6b54-44a3-a202-51da37b8c604" providerId="ADAL" clId="{0C9EE8FD-63D7-4478-B3AF-2374A508182A}"/>
    <pc:docChg chg="modSld">
      <pc:chgData name="Stewart, Robert L" userId="977dba36-6b54-44a3-a202-51da37b8c604" providerId="ADAL" clId="{0C9EE8FD-63D7-4478-B3AF-2374A508182A}" dt="2026-04-08T23:39:44.329" v="4" actId="6549"/>
      <pc:docMkLst>
        <pc:docMk/>
      </pc:docMkLst>
      <pc:sldChg chg="modNotesTx">
        <pc:chgData name="Stewart, Robert L" userId="977dba36-6b54-44a3-a202-51da37b8c604" providerId="ADAL" clId="{0C9EE8FD-63D7-4478-B3AF-2374A508182A}" dt="2026-04-08T23:38:50.253" v="0" actId="6549"/>
        <pc:sldMkLst>
          <pc:docMk/>
          <pc:sldMk cId="589803840" sldId="288"/>
        </pc:sldMkLst>
      </pc:sldChg>
      <pc:sldChg chg="modNotesTx">
        <pc:chgData name="Stewart, Robert L" userId="977dba36-6b54-44a3-a202-51da37b8c604" providerId="ADAL" clId="{0C9EE8FD-63D7-4478-B3AF-2374A508182A}" dt="2026-04-08T23:38:59.671" v="1" actId="6549"/>
        <pc:sldMkLst>
          <pc:docMk/>
          <pc:sldMk cId="1489194754" sldId="289"/>
        </pc:sldMkLst>
      </pc:sldChg>
      <pc:sldChg chg="modNotesTx">
        <pc:chgData name="Stewart, Robert L" userId="977dba36-6b54-44a3-a202-51da37b8c604" providerId="ADAL" clId="{0C9EE8FD-63D7-4478-B3AF-2374A508182A}" dt="2026-04-08T23:39:27.951" v="3" actId="6549"/>
        <pc:sldMkLst>
          <pc:docMk/>
          <pc:sldMk cId="68060114" sldId="265269"/>
        </pc:sldMkLst>
      </pc:sldChg>
      <pc:sldChg chg="modNotesTx">
        <pc:chgData name="Stewart, Robert L" userId="977dba36-6b54-44a3-a202-51da37b8c604" providerId="ADAL" clId="{0C9EE8FD-63D7-4478-B3AF-2374A508182A}" dt="2026-04-08T23:39:44.329" v="4" actId="6549"/>
        <pc:sldMkLst>
          <pc:docMk/>
          <pc:sldMk cId="1883339066" sldId="265272"/>
        </pc:sldMkLst>
      </pc:sldChg>
      <pc:sldChg chg="modNotesTx">
        <pc:chgData name="Stewart, Robert L" userId="977dba36-6b54-44a3-a202-51da37b8c604" providerId="ADAL" clId="{0C9EE8FD-63D7-4478-B3AF-2374A508182A}" dt="2026-04-08T23:39:14.904" v="2" actId="6549"/>
        <pc:sldMkLst>
          <pc:docMk/>
          <pc:sldMk cId="2860554435" sldId="26529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5CB547-D8BB-5C48-8462-FD0CB901A9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2683E5D-00DF-F041-A84B-D6F1E6295E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975C498-9A9C-764D-B6F1-237599E8A721}" type="datetimeFigureOut">
              <a:rPr lang="en-US"/>
              <a:pPr>
                <a:defRPr/>
              </a:pPr>
              <a:t>4/8/2026</a:t>
            </a:fld>
            <a:endParaRPr lang="en-US"/>
          </a:p>
        </p:txBody>
      </p:sp>
      <p:sp>
        <p:nvSpPr>
          <p:cNvPr id="4" name="Footer Placeholder 3">
            <a:extLst>
              <a:ext uri="{FF2B5EF4-FFF2-40B4-BE49-F238E27FC236}">
                <a16:creationId xmlns:a16="http://schemas.microsoft.com/office/drawing/2014/main" id="{6E55CACD-274B-DE4E-99EE-46077CD0BC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EF1FC012-AC68-714B-9724-7A479BC42B14}"/>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ED9D3B7-7C65-2F44-B8CE-1AE4CFFD329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915D97-8592-FF4E-9875-358BF4973D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FF2FB98-4577-9543-8172-332ACAD91FC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EE5E2D6-94F0-5445-8872-D2557A2AA862}" type="datetimeFigureOut">
              <a:rPr lang="en-US"/>
              <a:pPr>
                <a:defRPr/>
              </a:pPr>
              <a:t>4/8/2026</a:t>
            </a:fld>
            <a:endParaRPr lang="en-US"/>
          </a:p>
        </p:txBody>
      </p:sp>
      <p:sp>
        <p:nvSpPr>
          <p:cNvPr id="4" name="Slide Image Placeholder 3">
            <a:extLst>
              <a:ext uri="{FF2B5EF4-FFF2-40B4-BE49-F238E27FC236}">
                <a16:creationId xmlns:a16="http://schemas.microsoft.com/office/drawing/2014/main" id="{6F9F6430-99A5-C04A-A795-F657A572726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1A5CFA7-3E9F-FA48-842F-93F2B10560D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10F7AEB-216D-7346-A3DF-4423C420B26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2EF5396A-B27A-3E44-8659-67897C8AAD3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4745E52-6025-A649-9923-01E10DB281B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Robert</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1</a:t>
            </a:fld>
            <a:endParaRPr lang="en-US" altLang="en-US"/>
          </a:p>
        </p:txBody>
      </p:sp>
    </p:spTree>
    <p:extLst>
      <p:ext uri="{BB962C8B-B14F-4D97-AF65-F5344CB8AC3E}">
        <p14:creationId xmlns:p14="http://schemas.microsoft.com/office/powerpoint/2010/main" val="1893787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t>Dr. </a:t>
            </a:r>
            <a:r>
              <a:rPr lang="en-US" dirty="0" err="1"/>
              <a:t>Buul</a:t>
            </a:r>
            <a:endParaRPr lang="en-US" dirty="0"/>
          </a:p>
          <a:p>
            <a:endParaRPr lang="en-US" dirty="0"/>
          </a:p>
        </p:txBody>
      </p:sp>
      <p:sp>
        <p:nvSpPr>
          <p:cNvPr id="4" name="Slide Number Placeholder 3"/>
          <p:cNvSpPr>
            <a:spLocks noGrp="1"/>
          </p:cNvSpPr>
          <p:nvPr>
            <p:ph type="sldNum" sz="quarter" idx="5"/>
          </p:nvPr>
        </p:nvSpPr>
        <p:spPr/>
        <p:txBody>
          <a:bodyPr/>
          <a:lstStyle/>
          <a:p>
            <a:fld id="{0437968D-5969-4CC4-A63D-C90CD4C34E88}" type="slidenum">
              <a:rPr lang="en-US" smtClean="0"/>
              <a:t>10</a:t>
            </a:fld>
            <a:endParaRPr lang="en-US"/>
          </a:p>
        </p:txBody>
      </p:sp>
    </p:spTree>
    <p:extLst>
      <p:ext uri="{BB962C8B-B14F-4D97-AF65-F5344CB8AC3E}">
        <p14:creationId xmlns:p14="http://schemas.microsoft.com/office/powerpoint/2010/main" val="1848259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Dr. Grace</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11</a:t>
            </a:fld>
            <a:endParaRPr lang="en-US" altLang="en-US"/>
          </a:p>
        </p:txBody>
      </p:sp>
    </p:spTree>
    <p:extLst>
      <p:ext uri="{BB962C8B-B14F-4D97-AF65-F5344CB8AC3E}">
        <p14:creationId xmlns:p14="http://schemas.microsoft.com/office/powerpoint/2010/main" val="401978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Dr. Grace</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12</a:t>
            </a:fld>
            <a:endParaRPr lang="en-US" altLang="en-US"/>
          </a:p>
        </p:txBody>
      </p:sp>
    </p:spTree>
    <p:extLst>
      <p:ext uri="{BB962C8B-B14F-4D97-AF65-F5344CB8AC3E}">
        <p14:creationId xmlns:p14="http://schemas.microsoft.com/office/powerpoint/2010/main" val="463154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Robert</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13</a:t>
            </a:fld>
            <a:endParaRPr lang="en-US" altLang="en-US"/>
          </a:p>
        </p:txBody>
      </p:sp>
    </p:spTree>
    <p:extLst>
      <p:ext uri="{BB962C8B-B14F-4D97-AF65-F5344CB8AC3E}">
        <p14:creationId xmlns:p14="http://schemas.microsoft.com/office/powerpoint/2010/main" val="3996924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490BF-FB91-EEEB-01D2-F713A37030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239276-23A1-539E-FAAC-D82267D0F7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04E4A9-4ED7-3EB0-D66B-B36FEA251E0A}"/>
              </a:ext>
            </a:extLst>
          </p:cNvPr>
          <p:cNvSpPr>
            <a:spLocks noGrp="1"/>
          </p:cNvSpPr>
          <p:nvPr>
            <p:ph type="body" idx="1"/>
          </p:nvPr>
        </p:nvSpPr>
        <p:spPr/>
        <p:txBody>
          <a:bodyPr/>
          <a:lstStyle/>
          <a:p>
            <a:r>
              <a:rPr lang="en-US"/>
              <a:t>Robert</a:t>
            </a:r>
          </a:p>
        </p:txBody>
      </p:sp>
      <p:sp>
        <p:nvSpPr>
          <p:cNvPr id="4" name="Footer Placeholder 3">
            <a:extLst>
              <a:ext uri="{FF2B5EF4-FFF2-40B4-BE49-F238E27FC236}">
                <a16:creationId xmlns:a16="http://schemas.microsoft.com/office/drawing/2014/main" id="{D0EE553F-46BF-8BC2-353E-AA2EFA15060C}"/>
              </a:ext>
            </a:extLst>
          </p:cNvPr>
          <p:cNvSpPr>
            <a:spLocks noGrp="1"/>
          </p:cNvSpPr>
          <p:nvPr>
            <p:ph type="ftr" sz="quarter" idx="4"/>
          </p:nvPr>
        </p:nvSpPr>
        <p:spPr/>
        <p:txBody>
          <a:bodyPr/>
          <a:lstStyle/>
          <a:p>
            <a:pPr>
              <a:defRPr/>
            </a:pPr>
            <a:r>
              <a:rPr lang="en-US"/>
              <a:t>ASCCC Academic Academy 2020</a:t>
            </a:r>
          </a:p>
        </p:txBody>
      </p:sp>
      <p:sp>
        <p:nvSpPr>
          <p:cNvPr id="5" name="Slide Number Placeholder 4">
            <a:extLst>
              <a:ext uri="{FF2B5EF4-FFF2-40B4-BE49-F238E27FC236}">
                <a16:creationId xmlns:a16="http://schemas.microsoft.com/office/drawing/2014/main" id="{98D3212B-6576-B189-ED7B-B711E11B2042}"/>
              </a:ext>
            </a:extLst>
          </p:cNvPr>
          <p:cNvSpPr>
            <a:spLocks noGrp="1"/>
          </p:cNvSpPr>
          <p:nvPr>
            <p:ph type="sldNum" sz="quarter" idx="5"/>
          </p:nvPr>
        </p:nvSpPr>
        <p:spPr/>
        <p:txBody>
          <a:bodyPr/>
          <a:lstStyle/>
          <a:p>
            <a:pPr>
              <a:defRPr/>
            </a:pPr>
            <a:fld id="{C4745E52-6025-A649-9923-01E10DB281BF}" type="slidenum">
              <a:rPr lang="en-US" altLang="en-US" smtClean="0"/>
              <a:pPr>
                <a:defRPr/>
              </a:pPr>
              <a:t>14</a:t>
            </a:fld>
            <a:endParaRPr lang="en-US" altLang="en-US"/>
          </a:p>
        </p:txBody>
      </p:sp>
    </p:spTree>
    <p:extLst>
      <p:ext uri="{BB962C8B-B14F-4D97-AF65-F5344CB8AC3E}">
        <p14:creationId xmlns:p14="http://schemas.microsoft.com/office/powerpoint/2010/main" val="1410313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Dr. </a:t>
            </a:r>
            <a:r>
              <a:rPr lang="en-US" dirty="0" err="1">
                <a:ea typeface="Calibri"/>
                <a:cs typeface="Calibri"/>
              </a:rPr>
              <a:t>Buul</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a:pPr>
                <a:defRPr/>
              </a:pPr>
              <a:t>15</a:t>
            </a:fld>
            <a:endParaRPr lang="en-US" altLang="en-US"/>
          </a:p>
        </p:txBody>
      </p:sp>
    </p:spTree>
    <p:extLst>
      <p:ext uri="{BB962C8B-B14F-4D97-AF65-F5344CB8AC3E}">
        <p14:creationId xmlns:p14="http://schemas.microsoft.com/office/powerpoint/2010/main" val="3240936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Gina and Dr. </a:t>
            </a:r>
            <a:r>
              <a:rPr lang="en-US" err="1"/>
              <a:t>Buul</a:t>
            </a:r>
            <a:r>
              <a:rPr lang="en-US"/>
              <a:t> – Will this be scaled up to include other study abroad at home opportunities in other parts of the world?</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16</a:t>
            </a:fld>
            <a:endParaRPr lang="en-US" altLang="en-US"/>
          </a:p>
        </p:txBody>
      </p:sp>
    </p:spTree>
    <p:extLst>
      <p:ext uri="{BB962C8B-B14F-4D97-AF65-F5344CB8AC3E}">
        <p14:creationId xmlns:p14="http://schemas.microsoft.com/office/powerpoint/2010/main" val="868969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17</a:t>
            </a:fld>
            <a:endParaRPr lang="en-US" altLang="en-US"/>
          </a:p>
        </p:txBody>
      </p:sp>
    </p:spTree>
    <p:extLst>
      <p:ext uri="{BB962C8B-B14F-4D97-AF65-F5344CB8AC3E}">
        <p14:creationId xmlns:p14="http://schemas.microsoft.com/office/powerpoint/2010/main" val="914056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Robert</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18</a:t>
            </a:fld>
            <a:endParaRPr lang="en-US" altLang="en-US"/>
          </a:p>
        </p:txBody>
      </p:sp>
    </p:spTree>
    <p:extLst>
      <p:ext uri="{BB962C8B-B14F-4D97-AF65-F5344CB8AC3E}">
        <p14:creationId xmlns:p14="http://schemas.microsoft.com/office/powerpoint/2010/main" val="2614341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2</a:t>
            </a:fld>
            <a:endParaRPr lang="en-US" altLang="en-US"/>
          </a:p>
        </p:txBody>
      </p:sp>
    </p:spTree>
    <p:extLst>
      <p:ext uri="{BB962C8B-B14F-4D97-AF65-F5344CB8AC3E}">
        <p14:creationId xmlns:p14="http://schemas.microsoft.com/office/powerpoint/2010/main" val="2139652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Robert</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3</a:t>
            </a:fld>
            <a:endParaRPr lang="en-US" altLang="en-US"/>
          </a:p>
        </p:txBody>
      </p:sp>
    </p:spTree>
    <p:extLst>
      <p:ext uri="{BB962C8B-B14F-4D97-AF65-F5344CB8AC3E}">
        <p14:creationId xmlns:p14="http://schemas.microsoft.com/office/powerpoint/2010/main" val="1109886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Robert</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4</a:t>
            </a:fld>
            <a:endParaRPr lang="en-US" altLang="en-US"/>
          </a:p>
        </p:txBody>
      </p:sp>
    </p:spTree>
    <p:extLst>
      <p:ext uri="{BB962C8B-B14F-4D97-AF65-F5344CB8AC3E}">
        <p14:creationId xmlns:p14="http://schemas.microsoft.com/office/powerpoint/2010/main" val="2867688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Robert </a:t>
            </a:r>
            <a:endParaRPr lang="en-US" dirty="0">
              <a:ea typeface="Calibri"/>
              <a:cs typeface="Calibri"/>
            </a:endParaRP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5</a:t>
            </a:fld>
            <a:endParaRPr lang="en-US" altLang="en-US"/>
          </a:p>
        </p:txBody>
      </p:sp>
    </p:spTree>
    <p:extLst>
      <p:ext uri="{BB962C8B-B14F-4D97-AF65-F5344CB8AC3E}">
        <p14:creationId xmlns:p14="http://schemas.microsoft.com/office/powerpoint/2010/main" val="2512005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00" marR="0" lvl="0" indent="0" algn="l" rtl="0">
              <a:lnSpc>
                <a:spcPct val="90000"/>
              </a:lnSpc>
              <a:spcBef>
                <a:spcPts val="1000"/>
              </a:spcBef>
              <a:spcAft>
                <a:spcPts val="0"/>
              </a:spcAft>
              <a:buNone/>
            </a:pPr>
            <a:r>
              <a:rPr lang="en-US" sz="1200" dirty="0">
                <a:solidFill>
                  <a:schemeClr val="dk1"/>
                </a:solidFill>
                <a:latin typeface="+mn-lt"/>
                <a:ea typeface="Calibri"/>
                <a:cs typeface="Calibri"/>
                <a:sym typeface="Calibri"/>
              </a:rPr>
              <a:t>Gina</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437968D-5969-4CC4-A63D-C90CD4C34E88}" type="slidenum">
              <a:rPr lang="en-US" smtClean="0"/>
              <a:t>6</a:t>
            </a:fld>
            <a:endParaRPr lang="en-US"/>
          </a:p>
        </p:txBody>
      </p:sp>
    </p:spTree>
    <p:extLst>
      <p:ext uri="{BB962C8B-B14F-4D97-AF65-F5344CB8AC3E}">
        <p14:creationId xmlns:p14="http://schemas.microsoft.com/office/powerpoint/2010/main" val="620318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Gina</a:t>
            </a:r>
          </a:p>
          <a:p>
            <a:endParaRPr lang="en-US" dirty="0"/>
          </a:p>
        </p:txBody>
      </p:sp>
      <p:sp>
        <p:nvSpPr>
          <p:cNvPr id="4" name="Slide Number Placeholder 3"/>
          <p:cNvSpPr>
            <a:spLocks noGrp="1"/>
          </p:cNvSpPr>
          <p:nvPr>
            <p:ph type="sldNum" sz="quarter" idx="5"/>
          </p:nvPr>
        </p:nvSpPr>
        <p:spPr/>
        <p:txBody>
          <a:bodyPr/>
          <a:lstStyle/>
          <a:p>
            <a:fld id="{0437968D-5969-4CC4-A63D-C90CD4C34E88}" type="slidenum">
              <a:rPr lang="en-US" smtClean="0"/>
              <a:t>7</a:t>
            </a:fld>
            <a:endParaRPr lang="en-US"/>
          </a:p>
        </p:txBody>
      </p:sp>
    </p:spTree>
    <p:extLst>
      <p:ext uri="{BB962C8B-B14F-4D97-AF65-F5344CB8AC3E}">
        <p14:creationId xmlns:p14="http://schemas.microsoft.com/office/powerpoint/2010/main" val="3046299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18EBD-D4DC-82BC-25A5-5B71791038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CB82C2-AF00-F059-6C04-A0E2CE8161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64B069-D45C-2726-6069-B0CCA126A1F1}"/>
              </a:ext>
            </a:extLst>
          </p:cNvPr>
          <p:cNvSpPr>
            <a:spLocks noGrp="1"/>
          </p:cNvSpPr>
          <p:nvPr>
            <p:ph type="body" idx="1"/>
          </p:nvPr>
        </p:nvSpPr>
        <p:spPr/>
        <p:txBody>
          <a:bodyPr/>
          <a:lstStyle/>
          <a:p>
            <a:pPr marL="0" indent="0">
              <a:buFont typeface="Arial" panose="020B0604020202020204" pitchFamily="34" charset="0"/>
              <a:buNone/>
            </a:pPr>
            <a:r>
              <a:rPr lang="en-US" dirty="0"/>
              <a:t>Gina</a:t>
            </a:r>
          </a:p>
          <a:p>
            <a:endParaRPr lang="en-US" dirty="0"/>
          </a:p>
        </p:txBody>
      </p:sp>
      <p:sp>
        <p:nvSpPr>
          <p:cNvPr id="4" name="Slide Number Placeholder 3">
            <a:extLst>
              <a:ext uri="{FF2B5EF4-FFF2-40B4-BE49-F238E27FC236}">
                <a16:creationId xmlns:a16="http://schemas.microsoft.com/office/drawing/2014/main" id="{CD83C4B0-CDBA-03FD-DA00-17FE2DC32570}"/>
              </a:ext>
            </a:extLst>
          </p:cNvPr>
          <p:cNvSpPr>
            <a:spLocks noGrp="1"/>
          </p:cNvSpPr>
          <p:nvPr>
            <p:ph type="sldNum" sz="quarter" idx="5"/>
          </p:nvPr>
        </p:nvSpPr>
        <p:spPr/>
        <p:txBody>
          <a:bodyPr/>
          <a:lstStyle/>
          <a:p>
            <a:fld id="{0437968D-5969-4CC4-A63D-C90CD4C34E88}" type="slidenum">
              <a:rPr lang="en-US" smtClean="0"/>
              <a:t>8</a:t>
            </a:fld>
            <a:endParaRPr lang="en-US"/>
          </a:p>
        </p:txBody>
      </p:sp>
    </p:spTree>
    <p:extLst>
      <p:ext uri="{BB962C8B-B14F-4D97-AF65-F5344CB8AC3E}">
        <p14:creationId xmlns:p14="http://schemas.microsoft.com/office/powerpoint/2010/main" val="1606381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a:t>
            </a:r>
            <a:r>
              <a:rPr lang="en-US" dirty="0" err="1"/>
              <a:t>Buul</a:t>
            </a:r>
          </a:p>
          <a:p>
            <a:endParaRPr lang="en-US" dirty="0"/>
          </a:p>
        </p:txBody>
      </p:sp>
      <p:sp>
        <p:nvSpPr>
          <p:cNvPr id="4" name="Slide Number Placeholder 3"/>
          <p:cNvSpPr>
            <a:spLocks noGrp="1"/>
          </p:cNvSpPr>
          <p:nvPr>
            <p:ph type="sldNum" sz="quarter" idx="5"/>
          </p:nvPr>
        </p:nvSpPr>
        <p:spPr/>
        <p:txBody>
          <a:bodyPr/>
          <a:lstStyle/>
          <a:p>
            <a:fld id="{0437968D-5969-4CC4-A63D-C90CD4C34E88}" type="slidenum">
              <a:rPr lang="en-US" smtClean="0"/>
              <a:t>9</a:t>
            </a:fld>
            <a:endParaRPr lang="en-US"/>
          </a:p>
        </p:txBody>
      </p:sp>
    </p:spTree>
    <p:extLst>
      <p:ext uri="{BB962C8B-B14F-4D97-AF65-F5344CB8AC3E}">
        <p14:creationId xmlns:p14="http://schemas.microsoft.com/office/powerpoint/2010/main" val="27573448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90B83-C3C8-E810-2914-E9EFD5142732}"/>
              </a:ext>
            </a:extLst>
          </p:cNvPr>
          <p:cNvSpPr>
            <a:spLocks noGrp="1"/>
          </p:cNvSpPr>
          <p:nvPr>
            <p:ph type="title"/>
          </p:nvPr>
        </p:nvSpPr>
        <p:spPr>
          <a:xfrm>
            <a:off x="216569" y="4078704"/>
            <a:ext cx="11722482" cy="2550695"/>
          </a:xfrm>
        </p:spPr>
        <p:txBody>
          <a:bodyPr>
            <a:normAutofit/>
          </a:bodyPr>
          <a:lstStyle>
            <a:lvl1pPr algn="ctr">
              <a:lnSpc>
                <a:spcPct val="100000"/>
              </a:lnSpc>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1608169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6"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r="12879" b="7360"/>
          <a:stretch/>
        </p:blipFill>
        <p:spPr>
          <a:xfrm>
            <a:off x="7810500" y="1041748"/>
            <a:ext cx="4381500" cy="4659045"/>
          </a:xfrm>
          <a:prstGeom prst="rect">
            <a:avLst/>
          </a:prstGeom>
        </p:spPr>
      </p:pic>
      <p:sp>
        <p:nvSpPr>
          <p:cNvPr id="4" name="Title 1">
            <a:extLst>
              <a:ext uri="{FF2B5EF4-FFF2-40B4-BE49-F238E27FC236}">
                <a16:creationId xmlns:a16="http://schemas.microsoft.com/office/drawing/2014/main" id="{55D06E9A-B34F-4B71-A6B8-D8968C12E8E9}"/>
              </a:ext>
            </a:extLst>
          </p:cNvPr>
          <p:cNvSpPr>
            <a:spLocks noGrp="1"/>
          </p:cNvSpPr>
          <p:nvPr>
            <p:ph type="title"/>
          </p:nvPr>
        </p:nvSpPr>
        <p:spPr>
          <a:xfrm>
            <a:off x="838200" y="365125"/>
            <a:ext cx="10515600" cy="1325563"/>
          </a:xfrm>
          <a:prstGeom prst="rect">
            <a:avLst/>
          </a:prstGeom>
        </p:spPr>
        <p:txBody>
          <a:bodyPr anchor="ctr"/>
          <a:lstStyle/>
          <a:p>
            <a:r>
              <a:rPr lang="en-US"/>
              <a:t>Click to edit Master title style</a:t>
            </a:r>
            <a:endParaRPr lang="en-US" dirty="0"/>
          </a:p>
        </p:txBody>
      </p:sp>
      <p:sp>
        <p:nvSpPr>
          <p:cNvPr id="5" name="Content Placeholder 2">
            <a:extLst>
              <a:ext uri="{FF2B5EF4-FFF2-40B4-BE49-F238E27FC236}">
                <a16:creationId xmlns:a16="http://schemas.microsoft.com/office/drawing/2014/main" id="{CCF4C9AC-4235-4209-A24C-8BA29A66FCA3}"/>
              </a:ext>
            </a:extLst>
          </p:cNvPr>
          <p:cNvSpPr>
            <a:spLocks noGrp="1"/>
          </p:cNvSpPr>
          <p:nvPr>
            <p:ph idx="1"/>
          </p:nvPr>
        </p:nvSpPr>
        <p:spPr>
          <a:xfrm>
            <a:off x="838200" y="1825625"/>
            <a:ext cx="10515600" cy="36545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2410547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t and Photo">
    <p:spTree>
      <p:nvGrpSpPr>
        <p:cNvPr id="1" name=""/>
        <p:cNvGrpSpPr/>
        <p:nvPr/>
      </p:nvGrpSpPr>
      <p:grpSpPr>
        <a:xfrm>
          <a:off x="0" y="0"/>
          <a:ext cx="0" cy="0"/>
          <a:chOff x="0" y="0"/>
          <a:chExt cx="0" cy="0"/>
        </a:xfrm>
      </p:grpSpPr>
      <p:pic>
        <p:nvPicPr>
          <p:cNvPr id="4"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r="12879" b="7360"/>
          <a:stretch/>
        </p:blipFill>
        <p:spPr>
          <a:xfrm>
            <a:off x="7810500" y="1041748"/>
            <a:ext cx="4381500" cy="4659045"/>
          </a:xfrm>
          <a:prstGeom prst="rect">
            <a:avLst/>
          </a:prstGeom>
        </p:spPr>
      </p:pic>
      <p:sp>
        <p:nvSpPr>
          <p:cNvPr id="13" name="Title 1">
            <a:extLst>
              <a:ext uri="{FF2B5EF4-FFF2-40B4-BE49-F238E27FC236}">
                <a16:creationId xmlns:a16="http://schemas.microsoft.com/office/drawing/2014/main" id="{3FA06D77-332E-4483-AAB5-DD9F9EF0C479}"/>
              </a:ext>
            </a:extLst>
          </p:cNvPr>
          <p:cNvSpPr>
            <a:spLocks noGrp="1"/>
          </p:cNvSpPr>
          <p:nvPr>
            <p:ph type="title"/>
          </p:nvPr>
        </p:nvSpPr>
        <p:spPr>
          <a:xfrm>
            <a:off x="838200" y="365125"/>
            <a:ext cx="10515600" cy="1325563"/>
          </a:xfrm>
          <a:prstGeom prst="rect">
            <a:avLst/>
          </a:prstGeom>
        </p:spPr>
        <p:txBody>
          <a:bodyPr anchor="ctr"/>
          <a:lstStyle/>
          <a:p>
            <a:r>
              <a:rPr lang="en-US"/>
              <a:t>Click to edit Master title style</a:t>
            </a:r>
            <a:endParaRPr lang="en-US" dirty="0"/>
          </a:p>
        </p:txBody>
      </p:sp>
      <p:sp>
        <p:nvSpPr>
          <p:cNvPr id="15" name="Text Placeholder 8">
            <a:extLst>
              <a:ext uri="{FF2B5EF4-FFF2-40B4-BE49-F238E27FC236}">
                <a16:creationId xmlns:a16="http://schemas.microsoft.com/office/drawing/2014/main" id="{048DB3A6-CCA2-4870-A323-033306F8F3D2}"/>
              </a:ext>
            </a:extLst>
          </p:cNvPr>
          <p:cNvSpPr>
            <a:spLocks noGrp="1"/>
          </p:cNvSpPr>
          <p:nvPr>
            <p:ph type="body" sz="quarter" idx="12"/>
          </p:nvPr>
        </p:nvSpPr>
        <p:spPr>
          <a:xfrm>
            <a:off x="838200" y="1849438"/>
            <a:ext cx="4578350" cy="330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6">
            <a:extLst>
              <a:ext uri="{FF2B5EF4-FFF2-40B4-BE49-F238E27FC236}">
                <a16:creationId xmlns:a16="http://schemas.microsoft.com/office/drawing/2014/main" id="{10D8B378-6192-43BF-B31B-4835045A6C29}"/>
              </a:ext>
            </a:extLst>
          </p:cNvPr>
          <p:cNvSpPr>
            <a:spLocks noGrp="1"/>
          </p:cNvSpPr>
          <p:nvPr>
            <p:ph type="pic" sz="quarter" idx="11"/>
          </p:nvPr>
        </p:nvSpPr>
        <p:spPr>
          <a:xfrm>
            <a:off x="5608638" y="1849438"/>
            <a:ext cx="6583362" cy="3302000"/>
          </a:xfrm>
          <a:prstGeom prst="rect">
            <a:avLst/>
          </a:prstGeom>
        </p:spPr>
        <p:txBody>
          <a:bodyPr/>
          <a:lstStyle/>
          <a:p>
            <a:r>
              <a:rPr lang="en-US"/>
              <a:t>Click icon to add picture</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1910109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9BC73D-F45A-E59D-535D-776B92E75AE3}"/>
              </a:ext>
            </a:extLst>
          </p:cNvPr>
          <p:cNvSpPr/>
          <p:nvPr userDrawn="1"/>
        </p:nvSpPr>
        <p:spPr>
          <a:xfrm>
            <a:off x="0" y="-11576"/>
            <a:ext cx="12193172" cy="2276856"/>
          </a:xfrm>
          <a:prstGeom prst="rect">
            <a:avLst/>
          </a:prstGeom>
          <a:solidFill>
            <a:schemeClr val="tx1"/>
          </a:solidFill>
          <a:ln>
            <a:noFill/>
          </a:ln>
          <a:effectLst>
            <a:outerShdw blurRad="1905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7815109-7014-EF51-E3D8-ACB885C6906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5266" y="-1"/>
            <a:ext cx="2580436" cy="2276856"/>
          </a:xfrm>
          <a:prstGeom prst="rect">
            <a:avLst/>
          </a:prstGeom>
          <a:ln>
            <a:noFill/>
          </a:ln>
        </p:spPr>
      </p:pic>
      <p:pic>
        <p:nvPicPr>
          <p:cNvPr id="5" name="Picture 6">
            <a:extLst>
              <a:ext uri="{FF2B5EF4-FFF2-40B4-BE49-F238E27FC236}">
                <a16:creationId xmlns:a16="http://schemas.microsoft.com/office/drawing/2014/main" id="{81C2F473-8038-C74B-8DC1-AF9F6E976776}"/>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58966" y="403412"/>
            <a:ext cx="8594831" cy="1685768"/>
          </a:xfrm>
        </p:spPr>
        <p:txBody>
          <a:bodyPr>
            <a:normAutofit/>
          </a:bodyPr>
          <a:lstStyle>
            <a:lvl1pPr algn="l">
              <a:defRPr sz="3800">
                <a:solidFill>
                  <a:schemeClr val="bg1"/>
                </a:solidFill>
              </a:defRPr>
            </a:lvl1pPr>
          </a:lstStyle>
          <a:p>
            <a:r>
              <a:rPr lang="en-US"/>
              <a:t>Click to edit Master title style</a:t>
            </a:r>
          </a:p>
        </p:txBody>
      </p:sp>
      <p:sp>
        <p:nvSpPr>
          <p:cNvPr id="3" name="Content Placeholder 2"/>
          <p:cNvSpPr>
            <a:spLocks noGrp="1"/>
          </p:cNvSpPr>
          <p:nvPr>
            <p:ph idx="1" hasCustomPrompt="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12">
            <a:extLst>
              <a:ext uri="{FF2B5EF4-FFF2-40B4-BE49-F238E27FC236}">
                <a16:creationId xmlns:a16="http://schemas.microsoft.com/office/drawing/2014/main" id="{1E0B24B1-20CE-244C-A568-F07B26F877E2}"/>
              </a:ext>
            </a:extLst>
          </p:cNvPr>
          <p:cNvSpPr>
            <a:spLocks noGrp="1"/>
          </p:cNvSpPr>
          <p:nvPr>
            <p:ph type="sldNum" sz="quarter" idx="10"/>
          </p:nvPr>
        </p:nvSpPr>
        <p:spPr/>
        <p:txBody>
          <a:bodyPr/>
          <a:lstStyle>
            <a:lvl1pPr>
              <a:defRPr/>
            </a:lvl1pPr>
          </a:lstStyle>
          <a:p>
            <a:pPr>
              <a:defRPr/>
            </a:pPr>
            <a:fld id="{8856F6ED-E3DC-8A4A-AABE-AFCED42314C4}" type="slidenum">
              <a:rPr lang="en-US" altLang="en-US"/>
              <a:pPr>
                <a:defRPr/>
              </a:pPr>
              <a:t>‹#›</a:t>
            </a:fld>
            <a:endParaRPr lang="en-US" altLang="en-US"/>
          </a:p>
        </p:txBody>
      </p:sp>
    </p:spTree>
    <p:extLst>
      <p:ext uri="{BB962C8B-B14F-4D97-AF65-F5344CB8AC3E}">
        <p14:creationId xmlns:p14="http://schemas.microsoft.com/office/powerpoint/2010/main" val="1020009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B with subhea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44F41B3-EC42-4A79-85C5-B44EA43B8A89}"/>
              </a:ext>
            </a:extLst>
          </p:cNvPr>
          <p:cNvSpPr/>
          <p:nvPr userDrawn="1"/>
        </p:nvSpPr>
        <p:spPr>
          <a:xfrm>
            <a:off x="0" y="-11576"/>
            <a:ext cx="12193172" cy="2202983"/>
          </a:xfrm>
          <a:prstGeom prst="rect">
            <a:avLst/>
          </a:prstGeom>
          <a:solidFill>
            <a:schemeClr val="tx1"/>
          </a:solidFill>
          <a:ln>
            <a:noFill/>
          </a:ln>
          <a:effectLst>
            <a:outerShdw blurRad="1905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994" y="189186"/>
            <a:ext cx="10523803" cy="1860331"/>
          </a:xfrm>
        </p:spPr>
        <p:txBody>
          <a:bodyPr>
            <a:normAutofit/>
          </a:bodyPr>
          <a:lstStyle>
            <a:lvl1pPr algn="l">
              <a:defRPr sz="3800">
                <a:solidFill>
                  <a:schemeClr val="bg1"/>
                </a:solidFill>
              </a:defRPr>
            </a:lvl1pPr>
          </a:lstStyle>
          <a:p>
            <a:r>
              <a:rPr lang="en-US"/>
              <a:t>Click to edit Master title style</a:t>
            </a:r>
          </a:p>
        </p:txBody>
      </p:sp>
      <p:sp>
        <p:nvSpPr>
          <p:cNvPr id="8" name="Text Placeholder 1">
            <a:extLst>
              <a:ext uri="{FF2B5EF4-FFF2-40B4-BE49-F238E27FC236}">
                <a16:creationId xmlns:a16="http://schemas.microsoft.com/office/drawing/2014/main" id="{017BF54E-9B19-D203-A033-B21763487C72}"/>
              </a:ext>
            </a:extLst>
          </p:cNvPr>
          <p:cNvSpPr>
            <a:spLocks noGrp="1"/>
          </p:cNvSpPr>
          <p:nvPr>
            <p:ph type="body" sz="quarter" idx="11"/>
          </p:nvPr>
        </p:nvSpPr>
        <p:spPr>
          <a:xfrm>
            <a:off x="830263" y="2405063"/>
            <a:ext cx="10523537" cy="1023937"/>
          </a:xfrm>
        </p:spPr>
        <p:txBody>
          <a:bodyPr/>
          <a:lstStyle>
            <a:lvl1pPr marL="0" indent="0">
              <a:buFont typeface="Arial" panose="020B0604020202020204" pitchFamily="34" charset="0"/>
              <a:buNone/>
              <a:defRPr sz="2800">
                <a:solidFill>
                  <a:schemeClr val="tx1"/>
                </a:solidFill>
                <a:latin typeface="+mj-lt"/>
              </a:defRPr>
            </a:lvl1pPr>
            <a:lvl2pPr marL="457200" indent="0">
              <a:buFont typeface="Arial" panose="020B0604020202020204" pitchFamily="34" charset="0"/>
              <a:buNone/>
              <a:defRPr>
                <a:latin typeface="+mj-lt"/>
              </a:defRPr>
            </a:lvl2pPr>
            <a:lvl3pPr marL="914400" indent="0">
              <a:buFont typeface="Arial" panose="020B0604020202020204" pitchFamily="34" charset="0"/>
              <a:buNone/>
              <a:defRPr>
                <a:latin typeface="+mj-lt"/>
              </a:defRPr>
            </a:lvl3pPr>
            <a:lvl4pPr marL="1371600" indent="0">
              <a:buFont typeface="Arial" panose="020B0604020202020204" pitchFamily="34" charset="0"/>
              <a:buNone/>
              <a:defRPr>
                <a:latin typeface="+mj-lt"/>
              </a:defRPr>
            </a:lvl4pPr>
            <a:lvl5pPr marL="1828800" indent="0">
              <a:buFont typeface="Arial" panose="020B0604020202020204" pitchFamily="34" charset="0"/>
              <a:buNone/>
              <a:defRPr>
                <a:latin typeface="+mj-lt"/>
              </a:defRPr>
            </a:lvl5pPr>
          </a:lstStyle>
          <a:p>
            <a:pPr lvl="0"/>
            <a:r>
              <a:rPr lang="en-US"/>
              <a:t>Click to edit Master text styles</a:t>
            </a:r>
          </a:p>
        </p:txBody>
      </p:sp>
      <p:sp>
        <p:nvSpPr>
          <p:cNvPr id="3" name="Content Placeholder 2"/>
          <p:cNvSpPr>
            <a:spLocks noGrp="1"/>
          </p:cNvSpPr>
          <p:nvPr>
            <p:ph idx="1"/>
          </p:nvPr>
        </p:nvSpPr>
        <p:spPr>
          <a:xfrm>
            <a:off x="829994" y="3429000"/>
            <a:ext cx="10523806" cy="28029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5" name="Picture 6">
            <a:extLst>
              <a:ext uri="{FF2B5EF4-FFF2-40B4-BE49-F238E27FC236}">
                <a16:creationId xmlns:a16="http://schemas.microsoft.com/office/drawing/2014/main" id="{81C2F473-8038-C74B-8DC1-AF9F6E976776}"/>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12">
            <a:extLst>
              <a:ext uri="{FF2B5EF4-FFF2-40B4-BE49-F238E27FC236}">
                <a16:creationId xmlns:a16="http://schemas.microsoft.com/office/drawing/2014/main" id="{1E0B24B1-20CE-244C-A568-F07B26F877E2}"/>
              </a:ext>
            </a:extLst>
          </p:cNvPr>
          <p:cNvSpPr>
            <a:spLocks noGrp="1"/>
          </p:cNvSpPr>
          <p:nvPr>
            <p:ph type="sldNum" sz="quarter" idx="10"/>
          </p:nvPr>
        </p:nvSpPr>
        <p:spPr/>
        <p:txBody>
          <a:bodyPr/>
          <a:lstStyle>
            <a:lvl1pPr>
              <a:defRPr/>
            </a:lvl1pPr>
          </a:lstStyle>
          <a:p>
            <a:pPr>
              <a:defRPr/>
            </a:pPr>
            <a:fld id="{8856F6ED-E3DC-8A4A-AABE-AFCED42314C4}" type="slidenum">
              <a:rPr lang="en-US" altLang="en-US"/>
              <a:pPr>
                <a:defRPr/>
              </a:pPr>
              <a:t>‹#›</a:t>
            </a:fld>
            <a:endParaRPr lang="en-US" altLang="en-US"/>
          </a:p>
        </p:txBody>
      </p:sp>
    </p:spTree>
    <p:extLst>
      <p:ext uri="{BB962C8B-B14F-4D97-AF65-F5344CB8AC3E}">
        <p14:creationId xmlns:p14="http://schemas.microsoft.com/office/powerpoint/2010/main" val="2076229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B">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C5DCA0-186F-0584-FC38-84F6B2CDEB3B}"/>
              </a:ext>
            </a:extLst>
          </p:cNvPr>
          <p:cNvSpPr/>
          <p:nvPr userDrawn="1"/>
        </p:nvSpPr>
        <p:spPr>
          <a:xfrm>
            <a:off x="0" y="-11576"/>
            <a:ext cx="12193172" cy="2202983"/>
          </a:xfrm>
          <a:prstGeom prst="rect">
            <a:avLst/>
          </a:prstGeom>
          <a:solidFill>
            <a:schemeClr val="tx1"/>
          </a:solidFill>
          <a:ln>
            <a:noFill/>
          </a:ln>
          <a:effectLst>
            <a:outerShdw blurRad="1905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a:extLst>
              <a:ext uri="{FF2B5EF4-FFF2-40B4-BE49-F238E27FC236}">
                <a16:creationId xmlns:a16="http://schemas.microsoft.com/office/drawing/2014/main" id="{81C2F473-8038-C74B-8DC1-AF9F6E976776}"/>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29994" y="2446638"/>
            <a:ext cx="10523806" cy="378534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12">
            <a:extLst>
              <a:ext uri="{FF2B5EF4-FFF2-40B4-BE49-F238E27FC236}">
                <a16:creationId xmlns:a16="http://schemas.microsoft.com/office/drawing/2014/main" id="{1E0B24B1-20CE-244C-A568-F07B26F877E2}"/>
              </a:ext>
            </a:extLst>
          </p:cNvPr>
          <p:cNvSpPr>
            <a:spLocks noGrp="1"/>
          </p:cNvSpPr>
          <p:nvPr>
            <p:ph type="sldNum" sz="quarter" idx="10"/>
          </p:nvPr>
        </p:nvSpPr>
        <p:spPr/>
        <p:txBody>
          <a:bodyPr/>
          <a:lstStyle>
            <a:lvl1pPr>
              <a:defRPr/>
            </a:lvl1pPr>
          </a:lstStyle>
          <a:p>
            <a:pPr>
              <a:defRPr/>
            </a:pPr>
            <a:fld id="{8856F6ED-E3DC-8A4A-AABE-AFCED42314C4}" type="slidenum">
              <a:rPr lang="en-US" altLang="en-US"/>
              <a:pPr>
                <a:defRPr/>
              </a:pPr>
              <a:t>‹#›</a:t>
            </a:fld>
            <a:endParaRPr lang="en-US" altLang="en-US"/>
          </a:p>
        </p:txBody>
      </p:sp>
      <p:sp>
        <p:nvSpPr>
          <p:cNvPr id="8" name="Title 1">
            <a:extLst>
              <a:ext uri="{FF2B5EF4-FFF2-40B4-BE49-F238E27FC236}">
                <a16:creationId xmlns:a16="http://schemas.microsoft.com/office/drawing/2014/main" id="{4B82FB57-8F32-FCA6-FA82-8D964FBD268B}"/>
              </a:ext>
            </a:extLst>
          </p:cNvPr>
          <p:cNvSpPr>
            <a:spLocks noGrp="1"/>
          </p:cNvSpPr>
          <p:nvPr>
            <p:ph type="title"/>
          </p:nvPr>
        </p:nvSpPr>
        <p:spPr>
          <a:xfrm>
            <a:off x="829994" y="189186"/>
            <a:ext cx="10523803" cy="1860331"/>
          </a:xfrm>
        </p:spPr>
        <p:txBody>
          <a:bodyPr>
            <a:normAutofit/>
          </a:bodyPr>
          <a:lstStyle>
            <a:lvl1pPr algn="l">
              <a:defRPr sz="3800">
                <a:solidFill>
                  <a:schemeClr val="bg1"/>
                </a:solidFill>
              </a:defRPr>
            </a:lvl1pPr>
          </a:lstStyle>
          <a:p>
            <a:r>
              <a:rPr lang="en-US"/>
              <a:t>Click to edit Master title style</a:t>
            </a:r>
          </a:p>
        </p:txBody>
      </p:sp>
    </p:spTree>
    <p:extLst>
      <p:ext uri="{BB962C8B-B14F-4D97-AF65-F5344CB8AC3E}">
        <p14:creationId xmlns:p14="http://schemas.microsoft.com/office/powerpoint/2010/main" val="1159223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Column">
    <p:spTree>
      <p:nvGrpSpPr>
        <p:cNvPr id="1" name=""/>
        <p:cNvGrpSpPr/>
        <p:nvPr/>
      </p:nvGrpSpPr>
      <p:grpSpPr>
        <a:xfrm>
          <a:off x="0" y="0"/>
          <a:ext cx="0" cy="0"/>
          <a:chOff x="0" y="0"/>
          <a:chExt cx="0" cy="0"/>
        </a:xfrm>
      </p:grpSpPr>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9">
            <a:extLst>
              <a:ext uri="{FF2B5EF4-FFF2-40B4-BE49-F238E27FC236}">
                <a16:creationId xmlns:a16="http://schemas.microsoft.com/office/drawing/2014/main" id="{D910648A-46C8-AB4B-96EC-1AC10F013ECC}"/>
              </a:ext>
            </a:extLst>
          </p:cNvPr>
          <p:cNvSpPr>
            <a:spLocks noGrp="1"/>
          </p:cNvSpPr>
          <p:nvPr>
            <p:ph type="sldNum" sz="quarter" idx="10"/>
          </p:nvPr>
        </p:nvSpPr>
        <p:spPr/>
        <p:txBody>
          <a:bodyPr/>
          <a:lstStyle>
            <a:lvl1pPr>
              <a:defRPr/>
            </a:lvl1pPr>
          </a:lstStyle>
          <a:p>
            <a:pPr>
              <a:defRPr/>
            </a:pPr>
            <a:fld id="{06DDD070-D08E-4B40-B4AC-DB5751E9D83C}" type="slidenum">
              <a:rPr lang="en-US" altLang="en-US"/>
              <a:pPr>
                <a:defRPr/>
              </a:pPr>
              <a:t>‹#›</a:t>
            </a:fld>
            <a:endParaRPr lang="en-US" altLang="en-US"/>
          </a:p>
        </p:txBody>
      </p:sp>
      <p:pic>
        <p:nvPicPr>
          <p:cNvPr id="4" name="Picture 4">
            <a:extLst>
              <a:ext uri="{FF2B5EF4-FFF2-40B4-BE49-F238E27FC236}">
                <a16:creationId xmlns:a16="http://schemas.microsoft.com/office/drawing/2014/main" id="{74374DEF-593A-4D43-8E6D-A915BF27F0BF}"/>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a:extLst>
              <a:ext uri="{FF2B5EF4-FFF2-40B4-BE49-F238E27FC236}">
                <a16:creationId xmlns:a16="http://schemas.microsoft.com/office/drawing/2014/main" id="{5B6BC4B9-DCB8-1DF7-C8EC-B9A620F96D0F}"/>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3600"/>
            </a:lvl1pPr>
          </a:lstStyle>
          <a:p>
            <a:pPr lvl="0"/>
            <a:r>
              <a:rPr lang="en-US" altLang="en-US"/>
              <a:t>Click to edit Master title style</a:t>
            </a:r>
          </a:p>
        </p:txBody>
      </p:sp>
      <p:pic>
        <p:nvPicPr>
          <p:cNvPr id="3" name="Picture 2">
            <a:extLst>
              <a:ext uri="{FF2B5EF4-FFF2-40B4-BE49-F238E27FC236}">
                <a16:creationId xmlns:a16="http://schemas.microsoft.com/office/drawing/2014/main" id="{30A38AA4-BF1F-9A9B-FF4F-E49BC4602574}"/>
              </a:ext>
            </a:extLst>
          </p:cNvPr>
          <p:cNvPicPr>
            <a:picLocks noChangeAspect="1"/>
          </p:cNvPicPr>
          <p:nvPr userDrawn="1"/>
        </p:nvPicPr>
        <p:blipFill>
          <a:blip r:embed="rId3"/>
          <a:srcRect/>
          <a:stretch/>
        </p:blipFill>
        <p:spPr>
          <a:xfrm>
            <a:off x="462" y="-19296"/>
            <a:ext cx="831180" cy="6934200"/>
          </a:xfrm>
          <a:prstGeom prst="rect">
            <a:avLst/>
          </a:prstGeom>
          <a:effectLst>
            <a:outerShdw blurRad="190500" dist="38100" algn="ctr" rotWithShape="0">
              <a:srgbClr val="000000">
                <a:alpha val="50000"/>
              </a:srgbClr>
            </a:outerShdw>
          </a:effectLst>
        </p:spPr>
      </p:pic>
    </p:spTree>
    <p:extLst>
      <p:ext uri="{BB962C8B-B14F-4D97-AF65-F5344CB8AC3E}">
        <p14:creationId xmlns:p14="http://schemas.microsoft.com/office/powerpoint/2010/main" val="4086227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D32AE22C-3BFA-9A4F-BCC7-138B587C9726}"/>
              </a:ext>
            </a:extLst>
          </p:cNvPr>
          <p:cNvSpPr>
            <a:spLocks noGrp="1"/>
          </p:cNvSpPr>
          <p:nvPr>
            <p:ph type="sldNum" sz="quarter" idx="10"/>
          </p:nvPr>
        </p:nvSpPr>
        <p:spPr/>
        <p:txBody>
          <a:bodyPr/>
          <a:lstStyle>
            <a:lvl1pPr>
              <a:defRPr/>
            </a:lvl1pPr>
          </a:lstStyle>
          <a:p>
            <a:pPr>
              <a:defRPr/>
            </a:pPr>
            <a:fld id="{CDE0A226-D696-6347-98C5-4ECD9707C98F}" type="slidenum">
              <a:rPr lang="en-US" altLang="en-US"/>
              <a:pPr>
                <a:defRPr/>
              </a:pPr>
              <a:t>‹#›</a:t>
            </a:fld>
            <a:endParaRPr lang="en-US" altLang="en-US"/>
          </a:p>
        </p:txBody>
      </p:sp>
      <p:pic>
        <p:nvPicPr>
          <p:cNvPr id="5" name="Picture 5">
            <a:extLst>
              <a:ext uri="{FF2B5EF4-FFF2-40B4-BE49-F238E27FC236}">
                <a16:creationId xmlns:a16="http://schemas.microsoft.com/office/drawing/2014/main" id="{FF66E5AA-0B67-8348-93AF-8A6B4FB72A26}"/>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Placeholder 1">
            <a:extLst>
              <a:ext uri="{FF2B5EF4-FFF2-40B4-BE49-F238E27FC236}">
                <a16:creationId xmlns:a16="http://schemas.microsoft.com/office/drawing/2014/main" id="{31592A6C-EB4B-1D68-E06A-9D26C4AA83CF}"/>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3600"/>
            </a:lvl1pPr>
          </a:lstStyle>
          <a:p>
            <a:pPr lvl="0"/>
            <a:r>
              <a:rPr lang="en-US" altLang="en-US"/>
              <a:t>Click to edit Master title style</a:t>
            </a:r>
          </a:p>
        </p:txBody>
      </p:sp>
      <p:pic>
        <p:nvPicPr>
          <p:cNvPr id="2" name="Picture 1">
            <a:extLst>
              <a:ext uri="{FF2B5EF4-FFF2-40B4-BE49-F238E27FC236}">
                <a16:creationId xmlns:a16="http://schemas.microsoft.com/office/drawing/2014/main" id="{572DA168-8F3E-6F74-D1DE-13425BCBF1DD}"/>
              </a:ext>
            </a:extLst>
          </p:cNvPr>
          <p:cNvPicPr>
            <a:picLocks noChangeAspect="1"/>
          </p:cNvPicPr>
          <p:nvPr userDrawn="1"/>
        </p:nvPicPr>
        <p:blipFill>
          <a:blip r:embed="rId3"/>
          <a:srcRect/>
          <a:stretch/>
        </p:blipFill>
        <p:spPr>
          <a:xfrm>
            <a:off x="462" y="-19296"/>
            <a:ext cx="831180" cy="6934200"/>
          </a:xfrm>
          <a:prstGeom prst="rect">
            <a:avLst/>
          </a:prstGeom>
          <a:effectLst>
            <a:outerShdw blurRad="190500" dist="38100" algn="ctr" rotWithShape="0">
              <a:srgbClr val="000000">
                <a:alpha val="50000"/>
              </a:srgbClr>
            </a:outerShdw>
          </a:effectLst>
        </p:spPr>
      </p:pic>
    </p:spTree>
    <p:extLst>
      <p:ext uri="{BB962C8B-B14F-4D97-AF65-F5344CB8AC3E}">
        <p14:creationId xmlns:p14="http://schemas.microsoft.com/office/powerpoint/2010/main" val="1706593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87CA25C0-FBDE-374E-8B02-A3DFA7FC7AFA}"/>
              </a:ext>
            </a:extLst>
          </p:cNvPr>
          <p:cNvSpPr>
            <a:spLocks noGrp="1"/>
          </p:cNvSpPr>
          <p:nvPr>
            <p:ph type="sldNum" sz="quarter" idx="10"/>
          </p:nvPr>
        </p:nvSpPr>
        <p:spPr>
          <a:xfrm>
            <a:off x="10298113" y="6356350"/>
            <a:ext cx="1055687" cy="365125"/>
          </a:xfrm>
        </p:spPr>
        <p:txBody>
          <a:bodyPr/>
          <a:lstStyle>
            <a:lvl1pPr>
              <a:defRPr/>
            </a:lvl1pPr>
          </a:lstStyle>
          <a:p>
            <a:pPr>
              <a:defRPr/>
            </a:pPr>
            <a:fld id="{55F1E47E-D7EC-2141-BEFC-978E97EE44D1}" type="slidenum">
              <a:rPr lang="en-US" altLang="en-US"/>
              <a:pPr>
                <a:defRPr/>
              </a:pPr>
              <a:t>‹#›</a:t>
            </a:fld>
            <a:endParaRPr lang="en-US" altLang="en-US"/>
          </a:p>
        </p:txBody>
      </p:sp>
      <p:pic>
        <p:nvPicPr>
          <p:cNvPr id="2" name="Picture 4">
            <a:extLst>
              <a:ext uri="{FF2B5EF4-FFF2-40B4-BE49-F238E27FC236}">
                <a16:creationId xmlns:a16="http://schemas.microsoft.com/office/drawing/2014/main" id="{B80F9B99-8263-EA4C-B572-EE434178C8B7}"/>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2951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Full Length Content Righ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5D06E9A-B34F-4B71-A6B8-D8968C12E8E9}"/>
              </a:ext>
            </a:extLst>
          </p:cNvPr>
          <p:cNvSpPr>
            <a:spLocks noGrp="1"/>
          </p:cNvSpPr>
          <p:nvPr>
            <p:ph type="title"/>
          </p:nvPr>
        </p:nvSpPr>
        <p:spPr>
          <a:xfrm>
            <a:off x="0" y="-1"/>
            <a:ext cx="6092825" cy="1825625"/>
          </a:xfrm>
        </p:spPr>
        <p:txBody>
          <a:bodyPr lIns="457200" tIns="457200" rIns="228600" bIns="228600" anchor="t" anchorCtr="0"/>
          <a:lstStyle/>
          <a:p>
            <a:r>
              <a:rPr lang="en-US" dirty="0"/>
              <a:t>Click to edit Master title style</a:t>
            </a:r>
          </a:p>
        </p:txBody>
      </p:sp>
      <p:sp>
        <p:nvSpPr>
          <p:cNvPr id="4" name="Text Placeholder 3"/>
          <p:cNvSpPr>
            <a:spLocks noGrp="1"/>
          </p:cNvSpPr>
          <p:nvPr>
            <p:ph type="body" sz="quarter" idx="13"/>
          </p:nvPr>
        </p:nvSpPr>
        <p:spPr>
          <a:xfrm>
            <a:off x="0" y="1825625"/>
            <a:ext cx="6092825" cy="4054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4" hasCustomPrompt="1"/>
          </p:nvPr>
        </p:nvSpPr>
        <p:spPr>
          <a:xfrm>
            <a:off x="6092825" y="0"/>
            <a:ext cx="6099175" cy="6858000"/>
          </a:xfrm>
        </p:spPr>
        <p:txBody>
          <a:bodyPr/>
          <a:lstStyle>
            <a:lvl1pPr marL="0" indent="0">
              <a:buNone/>
              <a:defRPr baseline="0"/>
            </a:lvl1pPr>
          </a:lstStyle>
          <a:p>
            <a:pPr lvl="0"/>
            <a:r>
              <a:rPr lang="en-US" dirty="0"/>
              <a:t>Insert Photo, Graph or Chart</a:t>
            </a:r>
          </a:p>
        </p:txBody>
      </p:sp>
      <p:sp>
        <p:nvSpPr>
          <p:cNvPr id="3" name="Slide Number Placeholder 2"/>
          <p:cNvSpPr>
            <a:spLocks noGrp="1"/>
          </p:cNvSpPr>
          <p:nvPr>
            <p:ph type="sldNum" sz="quarter" idx="10"/>
          </p:nvPr>
        </p:nvSpPr>
        <p:spPr>
          <a:solidFill>
            <a:schemeClr val="bg1"/>
          </a:solidFill>
        </p:spPr>
        <p:txBody>
          <a:bodyPr/>
          <a:lstStyle>
            <a:lvl1pPr algn="ctr">
              <a:defRPr/>
            </a:lvl1p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3905156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Only One Area">
    <p:spTree>
      <p:nvGrpSpPr>
        <p:cNvPr id="1" name=""/>
        <p:cNvGrpSpPr/>
        <p:nvPr/>
      </p:nvGrpSpPr>
      <p:grpSpPr>
        <a:xfrm>
          <a:off x="0" y="0"/>
          <a:ext cx="0" cy="0"/>
          <a:chOff x="0" y="0"/>
          <a:chExt cx="0" cy="0"/>
        </a:xfrm>
      </p:grpSpPr>
      <p:pic>
        <p:nvPicPr>
          <p:cNvPr id="5"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t="1" r="12879" b="-1364"/>
          <a:stretch/>
        </p:blipFill>
        <p:spPr>
          <a:xfrm>
            <a:off x="7810500" y="1041748"/>
            <a:ext cx="4381500" cy="5097795"/>
          </a:xfrm>
          <a:prstGeom prst="rect">
            <a:avLst/>
          </a:prstGeom>
        </p:spPr>
      </p:pic>
      <p:sp>
        <p:nvSpPr>
          <p:cNvPr id="2" name="Title 1">
            <a:extLst>
              <a:ext uri="{FF2B5EF4-FFF2-40B4-BE49-F238E27FC236}">
                <a16:creationId xmlns:a16="http://schemas.microsoft.com/office/drawing/2014/main" id="{55D06E9A-B34F-4B71-A6B8-D8968C12E8E9}"/>
              </a:ext>
            </a:extLst>
          </p:cNvPr>
          <p:cNvSpPr>
            <a:spLocks noGrp="1"/>
          </p:cNvSpPr>
          <p:nvPr>
            <p:ph type="title"/>
          </p:nvPr>
        </p:nvSpPr>
        <p:spPr/>
        <p:txBody>
          <a:bodyPr/>
          <a:lstStyle/>
          <a:p>
            <a:r>
              <a:rPr lang="en-US" dirty="0"/>
              <a:t>Click to edit Master title style</a:t>
            </a:r>
          </a:p>
        </p:txBody>
      </p:sp>
      <p:sp>
        <p:nvSpPr>
          <p:cNvPr id="4" name="Slide Number Placeholder 3">
            <a:extLst>
              <a:ext uri="{FF2B5EF4-FFF2-40B4-BE49-F238E27FC236}">
                <a16:creationId xmlns:a16="http://schemas.microsoft.com/office/drawing/2014/main" id="{28FC7671-28B7-4084-B2EE-71698325CD1C}"/>
              </a:ext>
            </a:extLst>
          </p:cNvPr>
          <p:cNvSpPr>
            <a:spLocks noGrp="1"/>
          </p:cNvSpPr>
          <p:nvPr>
            <p:ph type="sldNum" sz="quarter" idx="10"/>
          </p:nvPr>
        </p:nvSpPr>
        <p:spPr/>
        <p:txBody>
          <a:bodyPr/>
          <a:lstStyle/>
          <a:p>
            <a:fld id="{7934E7AA-586C-4B13-A389-1429762DA247}" type="slidenum">
              <a:rPr lang="en-US" smtClean="0"/>
              <a:pPr/>
              <a:t>‹#›</a:t>
            </a:fld>
            <a:endParaRPr lang="en-US" dirty="0"/>
          </a:p>
        </p:txBody>
      </p:sp>
      <p:sp>
        <p:nvSpPr>
          <p:cNvPr id="7" name="Text Placeholder 6"/>
          <p:cNvSpPr>
            <a:spLocks noGrp="1"/>
          </p:cNvSpPr>
          <p:nvPr>
            <p:ph type="body" sz="quarter" idx="11"/>
          </p:nvPr>
        </p:nvSpPr>
        <p:spPr>
          <a:xfrm>
            <a:off x="0" y="1828800"/>
            <a:ext cx="12192000" cy="4070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9934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368F019-6ADE-9B41-AEFC-12D26889A271}"/>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BEC97F8-5603-C842-9003-509EE69DAB1D}"/>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185FCD8D-1E30-B240-9C71-F2AE6C6B8298}"/>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B803B18D-F6BB-7446-AB8B-B65811EA606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15" r:id="rId3"/>
    <p:sldLayoutId id="2147483810" r:id="rId4"/>
    <p:sldLayoutId id="2147483812" r:id="rId5"/>
    <p:sldLayoutId id="2147483811" r:id="rId6"/>
    <p:sldLayoutId id="2147483809" r:id="rId7"/>
    <p:sldLayoutId id="2147483816" r:id="rId8"/>
    <p:sldLayoutId id="2147483817" r:id="rId9"/>
    <p:sldLayoutId id="2147483818" r:id="rId10"/>
    <p:sldLayoutId id="2147483819" r:id="rId11"/>
  </p:sldLayoutIdLst>
  <p:hf hdr="0" dt="0"/>
  <p:txStyles>
    <p:titleStyle>
      <a:lvl1pPr algn="l" rtl="0" eaLnBrk="1" fontAlgn="base" hangingPunct="1">
        <a:lnSpc>
          <a:spcPct val="90000"/>
        </a:lnSpc>
        <a:spcBef>
          <a:spcPct val="0"/>
        </a:spcBef>
        <a:spcAft>
          <a:spcPct val="0"/>
        </a:spcAft>
        <a:defRPr sz="4400" kern="1200">
          <a:solidFill>
            <a:schemeClr val="tx1"/>
          </a:solidFill>
          <a:latin typeface="Georgia" panose="02040502050405020303" pitchFamily="18" charset="0"/>
          <a:ea typeface="Palatino" pitchFamily="2" charset="77"/>
          <a:cs typeface="Georgia" panose="02040502050405020303" pitchFamily="18" charset="0"/>
        </a:defRPr>
      </a:lvl1pPr>
      <a:lvl2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ww.asccc.org/resolutions/support-a2mendcalifornia-community-college-pan-african-virtual-college-pavc"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hyperlink" Target="https://www.asccc.org/sign-our-newsletter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asccc.org/local-senate-visits" TargetMode="External"/><Relationship Id="rId5" Type="http://schemas.openxmlformats.org/officeDocument/2006/relationships/hyperlink" Target="https://www.asccc.org/" TargetMode="External"/><Relationship Id="rId4" Type="http://schemas.openxmlformats.org/officeDocument/2006/relationships/hyperlink" Target="mailto:info@asccc.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svg"/><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797D4-2754-C5A3-16A5-AA45B543E08F}"/>
              </a:ext>
            </a:extLst>
          </p:cNvPr>
          <p:cNvSpPr>
            <a:spLocks noGrp="1"/>
          </p:cNvSpPr>
          <p:nvPr>
            <p:ph type="title"/>
          </p:nvPr>
        </p:nvSpPr>
        <p:spPr>
          <a:xfrm>
            <a:off x="141402" y="4034971"/>
            <a:ext cx="11821211" cy="2632528"/>
          </a:xfrm>
        </p:spPr>
        <p:txBody>
          <a:bodyPr>
            <a:normAutofit/>
          </a:bodyPr>
          <a:lstStyle/>
          <a:p>
            <a:r>
              <a:rPr lang="en-US" sz="4000" dirty="0"/>
              <a:t>Reimagining Global Learning with Equity and Courage: The Pan-African Virtual College (PAVC)</a:t>
            </a:r>
            <a:br>
              <a:rPr lang="en-US" dirty="0"/>
            </a:br>
            <a:r>
              <a:rPr lang="en-US" sz="2800" dirty="0"/>
              <a:t>Thursday April 9, 2026 – 10:45am-12:00pm</a:t>
            </a:r>
          </a:p>
        </p:txBody>
      </p:sp>
    </p:spTree>
    <p:extLst>
      <p:ext uri="{BB962C8B-B14F-4D97-AF65-F5344CB8AC3E}">
        <p14:creationId xmlns:p14="http://schemas.microsoft.com/office/powerpoint/2010/main" val="1252228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7033F06-2E4D-50D5-09F2-68752EBDD83D}"/>
              </a:ext>
            </a:extLst>
          </p:cNvPr>
          <p:cNvSpPr>
            <a:spLocks noGrp="1"/>
          </p:cNvSpPr>
          <p:nvPr>
            <p:ph type="title"/>
          </p:nvPr>
        </p:nvSpPr>
        <p:spPr>
          <a:xfrm>
            <a:off x="2807969" y="396928"/>
            <a:ext cx="6576060" cy="674781"/>
          </a:xfrm>
        </p:spPr>
        <p:txBody>
          <a:bodyPr>
            <a:normAutofit fontScale="90000"/>
          </a:bodyPr>
          <a:lstStyle/>
          <a:p>
            <a:r>
              <a:rPr lang="en-US" dirty="0"/>
              <a:t>Pan-African Virtual College</a:t>
            </a:r>
          </a:p>
        </p:txBody>
      </p:sp>
      <p:pic>
        <p:nvPicPr>
          <p:cNvPr id="11" name="Picture 10" descr="A picture of Africa with a colorful background with the letters PAVC across the continent.">
            <a:extLst>
              <a:ext uri="{FF2B5EF4-FFF2-40B4-BE49-F238E27FC236}">
                <a16:creationId xmlns:a16="http://schemas.microsoft.com/office/drawing/2014/main" id="{6E1B9496-E077-95D7-A0E5-9655FCC5163F}"/>
              </a:ext>
            </a:extLst>
          </p:cNvPr>
          <p:cNvPicPr>
            <a:picLocks noChangeAspect="1"/>
          </p:cNvPicPr>
          <p:nvPr/>
        </p:nvPicPr>
        <p:blipFill>
          <a:blip r:embed="rId3"/>
          <a:stretch>
            <a:fillRect/>
          </a:stretch>
        </p:blipFill>
        <p:spPr>
          <a:xfrm>
            <a:off x="634116" y="261012"/>
            <a:ext cx="1621403" cy="1621403"/>
          </a:xfrm>
          <a:prstGeom prst="rect">
            <a:avLst/>
          </a:prstGeom>
        </p:spPr>
      </p:pic>
      <p:pic>
        <p:nvPicPr>
          <p:cNvPr id="2" name="Picture 1" descr="A picture of Africa with the letters PAVC across the continent">
            <a:extLst>
              <a:ext uri="{FF2B5EF4-FFF2-40B4-BE49-F238E27FC236}">
                <a16:creationId xmlns:a16="http://schemas.microsoft.com/office/drawing/2014/main" id="{9D632FDA-9896-361F-A93D-9C8BC573A681}"/>
              </a:ext>
            </a:extLst>
          </p:cNvPr>
          <p:cNvPicPr>
            <a:picLocks noChangeAspect="1"/>
          </p:cNvPicPr>
          <p:nvPr/>
        </p:nvPicPr>
        <p:blipFill>
          <a:blip r:embed="rId4"/>
          <a:srcRect l="27775" t="26561" r="24892" b="28476"/>
          <a:stretch>
            <a:fillRect/>
          </a:stretch>
        </p:blipFill>
        <p:spPr>
          <a:xfrm>
            <a:off x="9728934" y="203029"/>
            <a:ext cx="1828950" cy="1737360"/>
          </a:xfrm>
          <a:prstGeom prst="rect">
            <a:avLst/>
          </a:prstGeom>
        </p:spPr>
      </p:pic>
      <p:sp>
        <p:nvSpPr>
          <p:cNvPr id="3" name="Text Placeholder 2">
            <a:extLst>
              <a:ext uri="{FF2B5EF4-FFF2-40B4-BE49-F238E27FC236}">
                <a16:creationId xmlns:a16="http://schemas.microsoft.com/office/drawing/2014/main" id="{DDF3BC41-5E69-5E50-3D7C-07A80B4A896E}"/>
              </a:ext>
            </a:extLst>
          </p:cNvPr>
          <p:cNvSpPr>
            <a:spLocks noGrp="1"/>
          </p:cNvSpPr>
          <p:nvPr>
            <p:ph type="body" sz="quarter" idx="12"/>
          </p:nvPr>
        </p:nvSpPr>
        <p:spPr>
          <a:xfrm>
            <a:off x="130441" y="1621403"/>
            <a:ext cx="11931115" cy="1922118"/>
          </a:xfrm>
          <a:noFill/>
        </p:spPr>
        <p:txBody>
          <a:bodyPr>
            <a:normAutofit/>
          </a:bodyPr>
          <a:lstStyle/>
          <a:p>
            <a:pPr marL="0" indent="0" algn="ctr">
              <a:buNone/>
            </a:pPr>
            <a:r>
              <a:rPr lang="en-US" b="1" u="sng" dirty="0">
                <a:solidFill>
                  <a:schemeClr val="accent4"/>
                </a:solidFill>
              </a:rPr>
              <a:t>Vision</a:t>
            </a:r>
          </a:p>
          <a:p>
            <a:pPr marL="0" indent="0" algn="ctr">
              <a:buNone/>
            </a:pPr>
            <a:r>
              <a:rPr lang="en-US" sz="2000" b="1" dirty="0">
                <a:latin typeface="Arial"/>
                <a:cs typeface="Arial"/>
              </a:rPr>
              <a:t>A globally recognized </a:t>
            </a:r>
            <a:r>
              <a:rPr lang="en-US" sz="2000" b="1" i="1" dirty="0">
                <a:latin typeface="Arial"/>
                <a:cs typeface="Arial"/>
              </a:rPr>
              <a:t>virtual</a:t>
            </a:r>
            <a:r>
              <a:rPr lang="en-US" sz="2000" b="1" dirty="0">
                <a:latin typeface="Arial"/>
                <a:cs typeface="Arial"/>
              </a:rPr>
              <a:t> academic institution that fosters cultural understanding, African-centered pedagogy, and provides high-quality accessible education.</a:t>
            </a:r>
          </a:p>
        </p:txBody>
      </p:sp>
      <p:sp>
        <p:nvSpPr>
          <p:cNvPr id="6" name="TextBox 5">
            <a:extLst>
              <a:ext uri="{FF2B5EF4-FFF2-40B4-BE49-F238E27FC236}">
                <a16:creationId xmlns:a16="http://schemas.microsoft.com/office/drawing/2014/main" id="{01013B84-013C-9477-DCD5-30CE46FFD4BC}"/>
              </a:ext>
            </a:extLst>
          </p:cNvPr>
          <p:cNvSpPr txBox="1"/>
          <p:nvPr/>
        </p:nvSpPr>
        <p:spPr>
          <a:xfrm>
            <a:off x="273293" y="3075333"/>
            <a:ext cx="11645412" cy="2616101"/>
          </a:xfrm>
          <a:prstGeom prst="rect">
            <a:avLst/>
          </a:prstGeom>
          <a:noFill/>
        </p:spPr>
        <p:txBody>
          <a:bodyPr wrap="square" lIns="91440" tIns="45720" rIns="91440" bIns="45720" rtlCol="0" anchor="t">
            <a:spAutoFit/>
          </a:bodyPr>
          <a:lstStyle/>
          <a:p>
            <a:pPr algn="ctr">
              <a:defRPr sz="1400">
                <a:solidFill>
                  <a:srgbClr val="000000"/>
                </a:solidFill>
                <a:latin typeface="Calibri"/>
              </a:defRPr>
            </a:pPr>
            <a:r>
              <a:rPr lang="en-US" sz="2400" b="1" u="sng" dirty="0">
                <a:solidFill>
                  <a:schemeClr val="accent4"/>
                </a:solidFill>
                <a:latin typeface="+mj-lt"/>
              </a:rPr>
              <a:t>Mission</a:t>
            </a:r>
          </a:p>
          <a:p>
            <a:pPr marL="342900" indent="-342900">
              <a:spcBef>
                <a:spcPts val="600"/>
              </a:spcBef>
              <a:buFont typeface="Arial" panose="020B0604020202020204" pitchFamily="34" charset="0"/>
              <a:buChar char="•"/>
            </a:pPr>
            <a:r>
              <a:rPr lang="en-US" sz="2400" b="1" dirty="0">
                <a:solidFill>
                  <a:srgbClr val="53575A"/>
                </a:solidFill>
                <a:latin typeface="Arial"/>
                <a:cs typeface="Arial"/>
              </a:rPr>
              <a:t>Facilitating faculty and student exchanges between CCC and Ghanaian universities. </a:t>
            </a:r>
          </a:p>
          <a:p>
            <a:pPr marL="342900" indent="-342900">
              <a:spcBef>
                <a:spcPts val="600"/>
              </a:spcBef>
              <a:buFont typeface="Arial" panose="020B0604020202020204" pitchFamily="34" charset="0"/>
              <a:buChar char="•"/>
            </a:pPr>
            <a:r>
              <a:rPr lang="en-US" sz="2400" b="1" dirty="0">
                <a:solidFill>
                  <a:srgbClr val="53575A"/>
                </a:solidFill>
                <a:latin typeface="Arial"/>
                <a:cs typeface="Arial"/>
              </a:rPr>
              <a:t>Integrating African-centered pedagogy into lower-division and CTE courses. </a:t>
            </a:r>
          </a:p>
          <a:p>
            <a:pPr marL="342900" indent="-342900">
              <a:spcBef>
                <a:spcPts val="600"/>
              </a:spcBef>
              <a:buFont typeface="Arial" panose="020B0604020202020204" pitchFamily="34" charset="0"/>
              <a:buChar char="•"/>
            </a:pPr>
            <a:r>
              <a:rPr lang="en-US" sz="2400" b="1" dirty="0">
                <a:solidFill>
                  <a:srgbClr val="53575A"/>
                </a:solidFill>
                <a:latin typeface="Arial"/>
                <a:cs typeface="Arial"/>
              </a:rPr>
              <a:t>Expanding partnerships to additional African countries to extend the impact. </a:t>
            </a:r>
          </a:p>
          <a:p>
            <a:pPr marL="342900" indent="-342900">
              <a:spcBef>
                <a:spcPts val="600"/>
              </a:spcBef>
              <a:buFont typeface="Arial" panose="020B0604020202020204" pitchFamily="34" charset="0"/>
              <a:buChar char="•"/>
            </a:pPr>
            <a:r>
              <a:rPr lang="en-US" sz="2400" b="1" dirty="0">
                <a:solidFill>
                  <a:srgbClr val="53575A"/>
                </a:solidFill>
                <a:latin typeface="Arial"/>
                <a:cs typeface="Arial"/>
              </a:rPr>
              <a:t>Providing quality education without the barrier of international tuition fees</a:t>
            </a:r>
            <a:r>
              <a:rPr lang="en-US" sz="2400" dirty="0">
                <a:solidFill>
                  <a:srgbClr val="53575A"/>
                </a:solidFill>
                <a:latin typeface="Arial"/>
                <a:cs typeface="Arial"/>
              </a:rPr>
              <a:t>. </a:t>
            </a:r>
          </a:p>
        </p:txBody>
      </p:sp>
      <p:sp>
        <p:nvSpPr>
          <p:cNvPr id="5" name="Slide Number Placeholder 4">
            <a:extLst>
              <a:ext uri="{FF2B5EF4-FFF2-40B4-BE49-F238E27FC236}">
                <a16:creationId xmlns:a16="http://schemas.microsoft.com/office/drawing/2014/main" id="{EB1ACA5B-0244-E18B-6AC8-7E0E9E0F28F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1883339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AB1E1F-F290-D89A-FA2B-055DA36EC6E1}"/>
              </a:ext>
            </a:extLst>
          </p:cNvPr>
          <p:cNvSpPr>
            <a:spLocks noGrp="1"/>
          </p:cNvSpPr>
          <p:nvPr>
            <p:ph type="title"/>
          </p:nvPr>
        </p:nvSpPr>
        <p:spPr/>
        <p:txBody>
          <a:bodyPr/>
          <a:lstStyle/>
          <a:p>
            <a:r>
              <a:rPr lang="en-US"/>
              <a:t>Role of the California Virtual Campus (CVC)</a:t>
            </a:r>
          </a:p>
        </p:txBody>
      </p:sp>
      <p:sp>
        <p:nvSpPr>
          <p:cNvPr id="2" name="Content Placeholder 1">
            <a:extLst>
              <a:ext uri="{FF2B5EF4-FFF2-40B4-BE49-F238E27FC236}">
                <a16:creationId xmlns:a16="http://schemas.microsoft.com/office/drawing/2014/main" id="{F9127FCD-C46D-DFD3-6A62-413A13D5B897}"/>
              </a:ext>
            </a:extLst>
          </p:cNvPr>
          <p:cNvSpPr>
            <a:spLocks noGrp="1"/>
          </p:cNvSpPr>
          <p:nvPr>
            <p:ph sz="half" idx="1"/>
          </p:nvPr>
        </p:nvSpPr>
        <p:spPr/>
        <p:txBody>
          <a:bodyPr/>
          <a:lstStyle/>
          <a:p>
            <a:r>
              <a:rPr lang="en-US">
                <a:latin typeface="Arial"/>
                <a:cs typeface="Arial"/>
              </a:rPr>
              <a:t>The CVC leads and supports California Community Colleges to offer inclusive, high-quality online courses and programs that accelerate students' paths to completion. By leveraging accessible and student-centered technology, programs, and services, the CVC equitizes online education for all. </a:t>
            </a:r>
            <a:endParaRPr lang="en-US" dirty="0">
              <a:latin typeface="Arial"/>
              <a:cs typeface="Arial"/>
            </a:endParaRPr>
          </a:p>
          <a:p>
            <a:r>
              <a:rPr lang="en-US">
                <a:latin typeface="Arial"/>
                <a:cs typeface="Arial"/>
              </a:rPr>
              <a:t>98 teaching colleges</a:t>
            </a:r>
            <a:endParaRPr lang="en-US"/>
          </a:p>
          <a:p>
            <a:r>
              <a:rPr lang="en-US">
                <a:latin typeface="Arial"/>
                <a:cs typeface="Arial"/>
              </a:rPr>
              <a:t>33,820 cross enrollments in 2024-2025</a:t>
            </a:r>
          </a:p>
          <a:p>
            <a:r>
              <a:rPr lang="en-US">
                <a:latin typeface="Arial"/>
                <a:cs typeface="Arial"/>
              </a:rPr>
              <a:t>Utilize the Exchange to support Study Abroad at Home + PAVC</a:t>
            </a:r>
            <a:endParaRPr lang="en-US" dirty="0">
              <a:latin typeface="Arial"/>
              <a:cs typeface="Arial"/>
            </a:endParaRPr>
          </a:p>
          <a:p>
            <a:endParaRPr lang="en-US" dirty="0">
              <a:latin typeface="Arial"/>
              <a:cs typeface="Arial"/>
            </a:endParaRPr>
          </a:p>
        </p:txBody>
      </p:sp>
      <p:sp>
        <p:nvSpPr>
          <p:cNvPr id="3" name="Slide Number Placeholder 2">
            <a:extLst>
              <a:ext uri="{FF2B5EF4-FFF2-40B4-BE49-F238E27FC236}">
                <a16:creationId xmlns:a16="http://schemas.microsoft.com/office/drawing/2014/main" id="{53D8D758-5919-EFAF-8BDB-26F76656120D}"/>
              </a:ext>
            </a:extLst>
          </p:cNvPr>
          <p:cNvSpPr>
            <a:spLocks noGrp="1"/>
          </p:cNvSpPr>
          <p:nvPr>
            <p:ph type="sldNum" sz="quarter" idx="10"/>
          </p:nvPr>
        </p:nvSpPr>
        <p:spPr/>
        <p:txBody>
          <a:bodyPr/>
          <a:lstStyle/>
          <a:p>
            <a:pPr>
              <a:defRPr/>
            </a:pPr>
            <a:fld id="{06DDD070-D08E-4B40-B4AC-DB5751E9D83C}" type="slidenum">
              <a:rPr lang="en-US" altLang="en-US" smtClean="0"/>
              <a:pPr>
                <a:defRPr/>
              </a:pPr>
              <a:t>11</a:t>
            </a:fld>
            <a:endParaRPr lang="en-US" altLang="en-US"/>
          </a:p>
        </p:txBody>
      </p:sp>
    </p:spTree>
    <p:extLst>
      <p:ext uri="{BB962C8B-B14F-4D97-AF65-F5344CB8AC3E}">
        <p14:creationId xmlns:p14="http://schemas.microsoft.com/office/powerpoint/2010/main" val="324090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FA8115-CD03-4F5F-07AC-CE9485A3AC95}"/>
              </a:ext>
            </a:extLst>
          </p:cNvPr>
          <p:cNvSpPr>
            <a:spLocks noGrp="1"/>
          </p:cNvSpPr>
          <p:nvPr>
            <p:ph sz="half" idx="1"/>
          </p:nvPr>
        </p:nvSpPr>
        <p:spPr>
          <a:xfrm>
            <a:off x="1277651" y="1036321"/>
            <a:ext cx="10069113" cy="5322361"/>
          </a:xfrm>
        </p:spPr>
        <p:txBody>
          <a:bodyPr/>
          <a:lstStyle/>
          <a:p>
            <a:r>
              <a:rPr lang="en-US">
                <a:latin typeface="Arial"/>
                <a:cs typeface="Arial"/>
              </a:rPr>
              <a:t>Utilize the Online Network of Educators (@ONE) to support faculty</a:t>
            </a:r>
          </a:p>
          <a:p>
            <a:r>
              <a:rPr lang="en-US">
                <a:latin typeface="Arial"/>
                <a:cs typeface="Arial"/>
              </a:rPr>
              <a:t>Work with partners to provide meaningful and timely PD</a:t>
            </a:r>
          </a:p>
          <a:p>
            <a:pPr lvl="1">
              <a:buFont typeface="Courier New" panose="020B0604020202020204" pitchFamily="34" charset="0"/>
              <a:buChar char="o"/>
            </a:pPr>
            <a:r>
              <a:rPr lang="en-US">
                <a:latin typeface="Arial"/>
                <a:cs typeface="Arial"/>
              </a:rPr>
              <a:t>Fall webinars and fall course launch</a:t>
            </a:r>
          </a:p>
          <a:p>
            <a:r>
              <a:rPr lang="en-US">
                <a:latin typeface="Arial"/>
                <a:cs typeface="Arial"/>
              </a:rPr>
              <a:t>Areas of Focus</a:t>
            </a:r>
            <a:endParaRPr lang="en-US" dirty="0"/>
          </a:p>
          <a:p>
            <a:pPr lvl="1">
              <a:buFont typeface="Courier New" panose="020B0604020202020204" pitchFamily="34" charset="0"/>
              <a:buChar char="o"/>
            </a:pPr>
            <a:r>
              <a:rPr lang="en-US">
                <a:latin typeface="Arial"/>
                <a:cs typeface="Arial"/>
              </a:rPr>
              <a:t>Ghanaian Culture</a:t>
            </a:r>
            <a:endParaRPr lang="en-US" dirty="0"/>
          </a:p>
          <a:p>
            <a:pPr lvl="1">
              <a:buFont typeface="Courier New" panose="020B0604020202020204" pitchFamily="34" charset="0"/>
              <a:buChar char="o"/>
            </a:pPr>
            <a:r>
              <a:rPr lang="en-US">
                <a:latin typeface="Arial"/>
                <a:cs typeface="Arial"/>
              </a:rPr>
              <a:t>Africa-centered pedagogy</a:t>
            </a:r>
            <a:endParaRPr lang="en-US" dirty="0"/>
          </a:p>
          <a:p>
            <a:pPr lvl="1">
              <a:buFont typeface="Courier New" panose="020B0604020202020204" pitchFamily="34" charset="0"/>
              <a:buChar char="o"/>
            </a:pPr>
            <a:r>
              <a:rPr lang="en-US">
                <a:latin typeface="Arial"/>
                <a:cs typeface="Arial"/>
              </a:rPr>
              <a:t>Inclusive and equitable teaching practices</a:t>
            </a:r>
          </a:p>
          <a:p>
            <a:pPr lvl="1">
              <a:buFont typeface="Courier New" panose="020B0604020202020204" pitchFamily="34" charset="0"/>
              <a:buChar char="o"/>
            </a:pPr>
            <a:r>
              <a:rPr lang="en-US">
                <a:latin typeface="Arial"/>
                <a:cs typeface="Arial"/>
              </a:rPr>
              <a:t>Humanizing online instruction</a:t>
            </a:r>
          </a:p>
          <a:p>
            <a:r>
              <a:rPr lang="en-US">
                <a:latin typeface="Arial"/>
                <a:cs typeface="Arial"/>
              </a:rPr>
              <a:t>Karla Kirk: African-American Studies, Fresno City College</a:t>
            </a:r>
          </a:p>
          <a:p>
            <a:r>
              <a:rPr lang="en-US">
                <a:latin typeface="Arial"/>
                <a:cs typeface="Arial"/>
              </a:rPr>
              <a:t>Manar Hijaz, Ph.D: Instructional Specialist Faculty, Chaffey College</a:t>
            </a:r>
          </a:p>
          <a:p>
            <a:r>
              <a:rPr lang="en-US">
                <a:latin typeface="Arial"/>
                <a:cs typeface="Arial"/>
              </a:rPr>
              <a:t>Anwar Hijaz. Ph.D: Political Science, Saddleback College, @ONE Faculty Mentor</a:t>
            </a:r>
          </a:p>
          <a:p>
            <a:r>
              <a:rPr lang="en-US">
                <a:latin typeface="Arial"/>
                <a:cs typeface="Arial"/>
              </a:rPr>
              <a:t>Faculty representative from Ghana (recruitment period open)</a:t>
            </a:r>
            <a:endParaRPr lang="en-US" dirty="0">
              <a:latin typeface="Arial"/>
              <a:cs typeface="Arial"/>
            </a:endParaRPr>
          </a:p>
        </p:txBody>
      </p:sp>
      <p:sp>
        <p:nvSpPr>
          <p:cNvPr id="4" name="Title 3">
            <a:extLst>
              <a:ext uri="{FF2B5EF4-FFF2-40B4-BE49-F238E27FC236}">
                <a16:creationId xmlns:a16="http://schemas.microsoft.com/office/drawing/2014/main" id="{1409B14B-7C26-1D70-34A9-2B527E94290B}"/>
              </a:ext>
            </a:extLst>
          </p:cNvPr>
          <p:cNvSpPr>
            <a:spLocks noGrp="1"/>
          </p:cNvSpPr>
          <p:nvPr>
            <p:ph type="title"/>
          </p:nvPr>
        </p:nvSpPr>
        <p:spPr>
          <a:xfrm>
            <a:off x="1277938" y="199473"/>
            <a:ext cx="10075862" cy="839650"/>
          </a:xfrm>
        </p:spPr>
        <p:txBody>
          <a:bodyPr/>
          <a:lstStyle/>
          <a:p>
            <a:r>
              <a:rPr lang="en-US"/>
              <a:t>Faculty Professional Development (CVC)</a:t>
            </a:r>
          </a:p>
        </p:txBody>
      </p:sp>
      <p:sp>
        <p:nvSpPr>
          <p:cNvPr id="3" name="Slide Number Placeholder 2">
            <a:extLst>
              <a:ext uri="{FF2B5EF4-FFF2-40B4-BE49-F238E27FC236}">
                <a16:creationId xmlns:a16="http://schemas.microsoft.com/office/drawing/2014/main" id="{0A0EC837-F47A-1F88-2DFF-3B317FB2A084}"/>
              </a:ext>
            </a:extLst>
          </p:cNvPr>
          <p:cNvSpPr>
            <a:spLocks noGrp="1"/>
          </p:cNvSpPr>
          <p:nvPr>
            <p:ph type="sldNum" sz="quarter" idx="10"/>
          </p:nvPr>
        </p:nvSpPr>
        <p:spPr/>
        <p:txBody>
          <a:bodyPr/>
          <a:lstStyle/>
          <a:p>
            <a:pPr>
              <a:defRPr/>
            </a:pPr>
            <a:fld id="{06DDD070-D08E-4B40-B4AC-DB5751E9D83C}" type="slidenum">
              <a:rPr lang="en-US" altLang="en-US" smtClean="0"/>
              <a:pPr>
                <a:defRPr/>
              </a:pPr>
              <a:t>12</a:t>
            </a:fld>
            <a:endParaRPr lang="en-US" altLang="en-US"/>
          </a:p>
        </p:txBody>
      </p:sp>
    </p:spTree>
    <p:extLst>
      <p:ext uri="{BB962C8B-B14F-4D97-AF65-F5344CB8AC3E}">
        <p14:creationId xmlns:p14="http://schemas.microsoft.com/office/powerpoint/2010/main" val="3909345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ADD86B-FAE5-D2BE-530E-843EB5C9DB5C}"/>
              </a:ext>
            </a:extLst>
          </p:cNvPr>
          <p:cNvSpPr>
            <a:spLocks noGrp="1"/>
          </p:cNvSpPr>
          <p:nvPr>
            <p:ph type="title"/>
          </p:nvPr>
        </p:nvSpPr>
        <p:spPr/>
        <p:txBody>
          <a:bodyPr/>
          <a:lstStyle/>
          <a:p>
            <a:r>
              <a:rPr lang="en-US"/>
              <a:t>Role of the Academic Senate for California Community Colleges</a:t>
            </a:r>
          </a:p>
        </p:txBody>
      </p:sp>
      <p:sp>
        <p:nvSpPr>
          <p:cNvPr id="2" name="Content Placeholder 1">
            <a:extLst>
              <a:ext uri="{FF2B5EF4-FFF2-40B4-BE49-F238E27FC236}">
                <a16:creationId xmlns:a16="http://schemas.microsoft.com/office/drawing/2014/main" id="{2681A940-CC23-C6BA-FA4B-4D19A970E106}"/>
              </a:ext>
            </a:extLst>
          </p:cNvPr>
          <p:cNvSpPr>
            <a:spLocks noGrp="1"/>
          </p:cNvSpPr>
          <p:nvPr>
            <p:ph sz="half" idx="1"/>
          </p:nvPr>
        </p:nvSpPr>
        <p:spPr>
          <a:xfrm>
            <a:off x="1277650" y="2099358"/>
            <a:ext cx="10067807" cy="3507081"/>
          </a:xfrm>
        </p:spPr>
        <p:txBody>
          <a:bodyPr/>
          <a:lstStyle/>
          <a:p>
            <a:pPr marL="0" indent="0">
              <a:buNone/>
            </a:pPr>
            <a:r>
              <a:rPr lang="en-US" b="1">
                <a:solidFill>
                  <a:srgbClr val="000000"/>
                </a:solidFill>
                <a:highlight>
                  <a:srgbClr val="FFFFFF"/>
                </a:highlight>
                <a:latin typeface="Arial"/>
                <a:cs typeface="Arial"/>
              </a:rPr>
              <a:t>The request of the statewide Academic Senate was the following:</a:t>
            </a:r>
            <a:endParaRPr lang="en-US">
              <a:latin typeface="Arial"/>
              <a:cs typeface="Arial"/>
            </a:endParaRPr>
          </a:p>
          <a:p>
            <a:pPr marL="0" indent="0">
              <a:buNone/>
            </a:pPr>
            <a:endParaRPr lang="en-US" b="1" dirty="0">
              <a:solidFill>
                <a:srgbClr val="000000"/>
              </a:solidFill>
              <a:highlight>
                <a:srgbClr val="FFFFFF"/>
              </a:highlight>
              <a:latin typeface="Arial"/>
              <a:cs typeface="Arial"/>
            </a:endParaRPr>
          </a:p>
          <a:p>
            <a:r>
              <a:rPr lang="en-US">
                <a:solidFill>
                  <a:srgbClr val="000000"/>
                </a:solidFill>
                <a:highlight>
                  <a:srgbClr val="FFFFFF"/>
                </a:highlight>
                <a:latin typeface="Arial"/>
                <a:cs typeface="Arial"/>
              </a:rPr>
              <a:t>Passing of an ASCCC </a:t>
            </a:r>
            <a:r>
              <a:rPr lang="en-US" dirty="0">
                <a:solidFill>
                  <a:srgbClr val="000000"/>
                </a:solidFill>
                <a:highlight>
                  <a:srgbClr val="FFFFFF"/>
                </a:highlight>
                <a:latin typeface="Arial"/>
                <a:cs typeface="Arial"/>
                <a:hlinkClick r:id="rId3"/>
              </a:rPr>
              <a:t>resolution Fall 2025 111.06</a:t>
            </a:r>
            <a:r>
              <a:rPr lang="en-US">
                <a:solidFill>
                  <a:srgbClr val="000000"/>
                </a:solidFill>
                <a:highlight>
                  <a:srgbClr val="FFFFFF"/>
                </a:highlight>
                <a:latin typeface="Arial"/>
                <a:cs typeface="Arial"/>
              </a:rPr>
              <a:t> in support of the development of the PAVC </a:t>
            </a:r>
            <a:endParaRPr lang="en-US">
              <a:latin typeface="Arial"/>
              <a:cs typeface="Arial"/>
            </a:endParaRPr>
          </a:p>
          <a:p>
            <a:r>
              <a:rPr lang="en-US">
                <a:solidFill>
                  <a:srgbClr val="000000"/>
                </a:solidFill>
                <a:highlight>
                  <a:srgbClr val="FFFFFF"/>
                </a:highlight>
                <a:latin typeface="Arial"/>
                <a:cs typeface="Arial"/>
              </a:rPr>
              <a:t>Appoint faculty to serve on the PAVC Design team</a:t>
            </a:r>
            <a:endParaRPr lang="en-US">
              <a:latin typeface="Arial"/>
              <a:cs typeface="Arial"/>
            </a:endParaRPr>
          </a:p>
          <a:p>
            <a:r>
              <a:rPr lang="en-US" dirty="0">
                <a:solidFill>
                  <a:srgbClr val="000000"/>
                </a:solidFill>
                <a:highlight>
                  <a:srgbClr val="FFFFFF"/>
                </a:highlight>
                <a:latin typeface="Arial"/>
                <a:cs typeface="Arial"/>
              </a:rPr>
              <a:t>Appoint faculty to serve on the PAVC sub-committees (Resources, Curriculum, Governance/Legal, </a:t>
            </a:r>
            <a:r>
              <a:rPr lang="en-US">
                <a:solidFill>
                  <a:srgbClr val="000000"/>
                </a:solidFill>
                <a:highlight>
                  <a:srgbClr val="FFFFFF"/>
                </a:highlight>
                <a:latin typeface="Arial"/>
                <a:cs typeface="Arial"/>
              </a:rPr>
              <a:t>Technology</a:t>
            </a:r>
            <a:r>
              <a:rPr lang="en-US" dirty="0">
                <a:solidFill>
                  <a:srgbClr val="000000"/>
                </a:solidFill>
                <a:highlight>
                  <a:srgbClr val="FFFFFF"/>
                </a:highlight>
                <a:latin typeface="Arial"/>
                <a:cs typeface="Arial"/>
              </a:rPr>
              <a:t>)  </a:t>
            </a:r>
            <a:endParaRPr lang="en-US" dirty="0">
              <a:latin typeface="Arial"/>
              <a:cs typeface="Arial"/>
            </a:endParaRPr>
          </a:p>
          <a:p>
            <a:r>
              <a:rPr lang="en-US">
                <a:solidFill>
                  <a:srgbClr val="000000"/>
                </a:solidFill>
                <a:highlight>
                  <a:srgbClr val="FFFFFF"/>
                </a:highlight>
                <a:latin typeface="Arial"/>
                <a:cs typeface="Arial"/>
              </a:rPr>
              <a:t>Academic Senate travel to visit partner colleges in Ghana, August/September 2026</a:t>
            </a:r>
            <a:endParaRPr lang="en-US">
              <a:latin typeface="Arial"/>
              <a:cs typeface="Arial"/>
            </a:endParaRPr>
          </a:p>
          <a:p>
            <a:pPr marL="0" indent="0">
              <a:buNone/>
            </a:pPr>
            <a:endParaRPr lang="en-US" dirty="0"/>
          </a:p>
        </p:txBody>
      </p:sp>
      <p:sp>
        <p:nvSpPr>
          <p:cNvPr id="3" name="Slide Number Placeholder 2">
            <a:extLst>
              <a:ext uri="{FF2B5EF4-FFF2-40B4-BE49-F238E27FC236}">
                <a16:creationId xmlns:a16="http://schemas.microsoft.com/office/drawing/2014/main" id="{5D6CE75C-D7C7-659A-D1BA-A574EF5D8722}"/>
              </a:ext>
            </a:extLst>
          </p:cNvPr>
          <p:cNvSpPr>
            <a:spLocks noGrp="1"/>
          </p:cNvSpPr>
          <p:nvPr>
            <p:ph type="sldNum" sz="quarter" idx="10"/>
          </p:nvPr>
        </p:nvSpPr>
        <p:spPr/>
        <p:txBody>
          <a:bodyPr/>
          <a:lstStyle/>
          <a:p>
            <a:pPr>
              <a:defRPr/>
            </a:pPr>
            <a:fld id="{06DDD070-D08E-4B40-B4AC-DB5751E9D83C}" type="slidenum">
              <a:rPr lang="en-US" altLang="en-US" smtClean="0"/>
              <a:pPr>
                <a:defRPr/>
              </a:pPr>
              <a:t>13</a:t>
            </a:fld>
            <a:endParaRPr lang="en-US" altLang="en-US"/>
          </a:p>
        </p:txBody>
      </p:sp>
    </p:spTree>
    <p:extLst>
      <p:ext uri="{BB962C8B-B14F-4D97-AF65-F5344CB8AC3E}">
        <p14:creationId xmlns:p14="http://schemas.microsoft.com/office/powerpoint/2010/main" val="213433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496CF-4706-FD43-C82D-32A912E8F3D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EFE4992-635E-5F1E-7941-0ABF9FED76CA}"/>
              </a:ext>
            </a:extLst>
          </p:cNvPr>
          <p:cNvSpPr>
            <a:spLocks noGrp="1"/>
          </p:cNvSpPr>
          <p:nvPr>
            <p:ph type="title"/>
          </p:nvPr>
        </p:nvSpPr>
        <p:spPr/>
        <p:txBody>
          <a:bodyPr/>
          <a:lstStyle/>
          <a:p>
            <a:r>
              <a:rPr lang="en-US" dirty="0"/>
              <a:t>Role of the Academic Senate for California Community Colleges</a:t>
            </a:r>
            <a:r>
              <a:rPr lang="en-US" sz="800" dirty="0">
                <a:solidFill>
                  <a:schemeClr val="bg1"/>
                </a:solidFill>
              </a:rPr>
              <a:t> 2</a:t>
            </a:r>
          </a:p>
        </p:txBody>
      </p:sp>
      <p:sp>
        <p:nvSpPr>
          <p:cNvPr id="2" name="Content Placeholder 1">
            <a:extLst>
              <a:ext uri="{FF2B5EF4-FFF2-40B4-BE49-F238E27FC236}">
                <a16:creationId xmlns:a16="http://schemas.microsoft.com/office/drawing/2014/main" id="{523A2A7B-1D8F-C4E5-20E1-D16E250CCF07}"/>
              </a:ext>
            </a:extLst>
          </p:cNvPr>
          <p:cNvSpPr>
            <a:spLocks noGrp="1"/>
          </p:cNvSpPr>
          <p:nvPr>
            <p:ph sz="half" idx="1"/>
          </p:nvPr>
        </p:nvSpPr>
        <p:spPr>
          <a:xfrm>
            <a:off x="1277650" y="1741876"/>
            <a:ext cx="10500548" cy="4476044"/>
          </a:xfrm>
        </p:spPr>
        <p:txBody>
          <a:bodyPr/>
          <a:lstStyle/>
          <a:p>
            <a:pPr marL="0" indent="0">
              <a:buNone/>
            </a:pPr>
            <a:r>
              <a:rPr lang="en-US" b="1">
                <a:solidFill>
                  <a:srgbClr val="000000"/>
                </a:solidFill>
                <a:highlight>
                  <a:srgbClr val="FFFFFF"/>
                </a:highlight>
                <a:latin typeface="Arial"/>
                <a:cs typeface="Arial"/>
              </a:rPr>
              <a:t>The request of the statewide Academic Senate was the following:</a:t>
            </a:r>
            <a:endParaRPr lang="en-US">
              <a:latin typeface="Arial"/>
              <a:cs typeface="Arial"/>
            </a:endParaRPr>
          </a:p>
          <a:p>
            <a:pPr marL="0" indent="0">
              <a:buNone/>
            </a:pPr>
            <a:endParaRPr lang="en-US" dirty="0">
              <a:solidFill>
                <a:srgbClr val="000000"/>
              </a:solidFill>
              <a:highlight>
                <a:srgbClr val="FFFFFF"/>
              </a:highlight>
              <a:latin typeface="Arial"/>
              <a:cs typeface="Arial"/>
            </a:endParaRPr>
          </a:p>
          <a:p>
            <a:pPr marL="0" indent="0">
              <a:buNone/>
            </a:pPr>
            <a:r>
              <a:rPr lang="en-US" b="1">
                <a:solidFill>
                  <a:srgbClr val="000000"/>
                </a:solidFill>
                <a:highlight>
                  <a:srgbClr val="FFFFFF"/>
                </a:highlight>
                <a:latin typeface="Arial"/>
                <a:cs typeface="Arial"/>
              </a:rPr>
              <a:t>PAVC Design Team</a:t>
            </a:r>
            <a:endParaRPr lang="en-US">
              <a:solidFill>
                <a:srgbClr val="000000"/>
              </a:solidFill>
              <a:highlight>
                <a:srgbClr val="FFFFFF"/>
              </a:highlight>
              <a:latin typeface="Arial"/>
              <a:cs typeface="Arial"/>
            </a:endParaRPr>
          </a:p>
          <a:p>
            <a:r>
              <a:rPr lang="en-US">
                <a:solidFill>
                  <a:srgbClr val="000000"/>
                </a:solidFill>
                <a:highlight>
                  <a:srgbClr val="FFFFFF"/>
                </a:highlight>
                <a:latin typeface="Arial"/>
                <a:cs typeface="Arial"/>
              </a:rPr>
              <a:t>Dr. LaTonya Parker-Parnell</a:t>
            </a:r>
          </a:p>
          <a:p>
            <a:endParaRPr lang="en-US" dirty="0">
              <a:solidFill>
                <a:srgbClr val="000000"/>
              </a:solidFill>
              <a:highlight>
                <a:srgbClr val="FFFFFF"/>
              </a:highlight>
              <a:latin typeface="Arial"/>
              <a:cs typeface="Arial"/>
            </a:endParaRPr>
          </a:p>
          <a:p>
            <a:pPr marL="0" indent="0">
              <a:buNone/>
            </a:pPr>
            <a:r>
              <a:rPr lang="en-US" b="1">
                <a:solidFill>
                  <a:srgbClr val="000000"/>
                </a:solidFill>
                <a:highlight>
                  <a:srgbClr val="FFFFFF"/>
                </a:highlight>
                <a:latin typeface="Arial"/>
                <a:cs typeface="Arial"/>
              </a:rPr>
              <a:t>PAVC Subcommittees ASCCC Faculty Appointees</a:t>
            </a:r>
            <a:endParaRPr lang="en-US">
              <a:latin typeface="Arial"/>
              <a:cs typeface="Arial"/>
            </a:endParaRPr>
          </a:p>
          <a:p>
            <a:r>
              <a:rPr lang="en-US" b="1">
                <a:solidFill>
                  <a:srgbClr val="000000"/>
                </a:solidFill>
                <a:highlight>
                  <a:srgbClr val="FFFFFF"/>
                </a:highlight>
                <a:latin typeface="Arial"/>
                <a:cs typeface="Arial"/>
              </a:rPr>
              <a:t>Resources:</a:t>
            </a:r>
            <a:r>
              <a:rPr lang="en-US">
                <a:solidFill>
                  <a:srgbClr val="000000"/>
                </a:solidFill>
                <a:highlight>
                  <a:srgbClr val="FFFFFF"/>
                </a:highlight>
                <a:latin typeface="Arial"/>
                <a:cs typeface="Arial"/>
              </a:rPr>
              <a:t> Cheryl Aschenbach (Lassen College)</a:t>
            </a:r>
            <a:endParaRPr lang="en-US">
              <a:latin typeface="Arial"/>
              <a:cs typeface="Arial"/>
            </a:endParaRPr>
          </a:p>
          <a:p>
            <a:r>
              <a:rPr lang="en-US" b="1">
                <a:solidFill>
                  <a:srgbClr val="000000"/>
                </a:solidFill>
                <a:highlight>
                  <a:srgbClr val="FFFFFF"/>
                </a:highlight>
                <a:latin typeface="Arial"/>
                <a:cs typeface="Arial"/>
              </a:rPr>
              <a:t>Curriculum:</a:t>
            </a:r>
            <a:r>
              <a:rPr lang="en-US">
                <a:solidFill>
                  <a:srgbClr val="000000"/>
                </a:solidFill>
                <a:highlight>
                  <a:srgbClr val="FFFFFF"/>
                </a:highlight>
                <a:latin typeface="Arial"/>
                <a:cs typeface="Arial"/>
              </a:rPr>
              <a:t> Robert L. Stewart, Jr. (Los Angeles Southwest College)</a:t>
            </a:r>
            <a:endParaRPr lang="en-US">
              <a:latin typeface="Arial"/>
              <a:cs typeface="Arial"/>
            </a:endParaRPr>
          </a:p>
          <a:p>
            <a:r>
              <a:rPr lang="en-US" b="1">
                <a:solidFill>
                  <a:srgbClr val="000000"/>
                </a:solidFill>
                <a:highlight>
                  <a:srgbClr val="FFFFFF"/>
                </a:highlight>
                <a:latin typeface="Arial"/>
                <a:cs typeface="Arial"/>
              </a:rPr>
              <a:t>Governance/Legal:</a:t>
            </a:r>
            <a:r>
              <a:rPr lang="en-US">
                <a:solidFill>
                  <a:srgbClr val="000000"/>
                </a:solidFill>
                <a:highlight>
                  <a:srgbClr val="FFFFFF"/>
                </a:highlight>
                <a:latin typeface="Arial"/>
                <a:cs typeface="Arial"/>
              </a:rPr>
              <a:t> Michelle Pilati (Rio Hondo College)</a:t>
            </a:r>
            <a:endParaRPr lang="en-US">
              <a:latin typeface="Arial"/>
              <a:cs typeface="Arial"/>
            </a:endParaRPr>
          </a:p>
          <a:p>
            <a:r>
              <a:rPr lang="en-US" b="1" dirty="0">
                <a:solidFill>
                  <a:srgbClr val="000000"/>
                </a:solidFill>
                <a:highlight>
                  <a:srgbClr val="FFFFFF"/>
                </a:highlight>
                <a:latin typeface="Arial"/>
                <a:cs typeface="Arial"/>
              </a:rPr>
              <a:t>Technology:</a:t>
            </a:r>
            <a:r>
              <a:rPr lang="en-US" dirty="0">
                <a:solidFill>
                  <a:srgbClr val="000000"/>
                </a:solidFill>
                <a:highlight>
                  <a:srgbClr val="FFFFFF"/>
                </a:highlight>
                <a:latin typeface="Arial"/>
                <a:cs typeface="Arial"/>
              </a:rPr>
              <a:t> Michael Stewart (</a:t>
            </a:r>
            <a:r>
              <a:rPr lang="en-US" dirty="0" err="1">
                <a:solidFill>
                  <a:srgbClr val="000000"/>
                </a:solidFill>
                <a:highlight>
                  <a:srgbClr val="FFFFFF"/>
                </a:highlight>
                <a:latin typeface="Arial"/>
                <a:cs typeface="Arial"/>
              </a:rPr>
              <a:t>Calbright</a:t>
            </a:r>
            <a:r>
              <a:rPr lang="en-US" dirty="0">
                <a:solidFill>
                  <a:srgbClr val="000000"/>
                </a:solidFill>
                <a:highlight>
                  <a:srgbClr val="FFFFFF"/>
                </a:highlight>
                <a:latin typeface="Arial"/>
                <a:cs typeface="Arial"/>
              </a:rPr>
              <a:t> College)</a:t>
            </a:r>
            <a:endParaRPr lang="en-US" dirty="0">
              <a:latin typeface="Arial"/>
              <a:cs typeface="Arial"/>
            </a:endParaRPr>
          </a:p>
          <a:p>
            <a:endParaRPr lang="en-US" dirty="0">
              <a:solidFill>
                <a:srgbClr val="000000"/>
              </a:solidFill>
              <a:highlight>
                <a:srgbClr val="FFFFFF"/>
              </a:highlight>
            </a:endParaRPr>
          </a:p>
          <a:p>
            <a:endParaRPr lang="en-US" dirty="0"/>
          </a:p>
        </p:txBody>
      </p:sp>
      <p:sp>
        <p:nvSpPr>
          <p:cNvPr id="3" name="Slide Number Placeholder 2">
            <a:extLst>
              <a:ext uri="{FF2B5EF4-FFF2-40B4-BE49-F238E27FC236}">
                <a16:creationId xmlns:a16="http://schemas.microsoft.com/office/drawing/2014/main" id="{311CAD3B-3A54-294D-6E01-44383AECE0A0}"/>
              </a:ext>
            </a:extLst>
          </p:cNvPr>
          <p:cNvSpPr>
            <a:spLocks noGrp="1"/>
          </p:cNvSpPr>
          <p:nvPr>
            <p:ph type="sldNum" sz="quarter" idx="10"/>
          </p:nvPr>
        </p:nvSpPr>
        <p:spPr/>
        <p:txBody>
          <a:bodyPr/>
          <a:lstStyle/>
          <a:p>
            <a:pPr>
              <a:defRPr/>
            </a:pPr>
            <a:fld id="{06DDD070-D08E-4B40-B4AC-DB5751E9D83C}" type="slidenum">
              <a:rPr lang="en-US" altLang="en-US" smtClean="0"/>
              <a:pPr>
                <a:defRPr/>
              </a:pPr>
              <a:t>14</a:t>
            </a:fld>
            <a:endParaRPr lang="en-US" altLang="en-US"/>
          </a:p>
        </p:txBody>
      </p:sp>
    </p:spTree>
    <p:extLst>
      <p:ext uri="{BB962C8B-B14F-4D97-AF65-F5344CB8AC3E}">
        <p14:creationId xmlns:p14="http://schemas.microsoft.com/office/powerpoint/2010/main" val="3876864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FC2CB7-5128-8009-EDB2-C5870A2218EC}"/>
              </a:ext>
            </a:extLst>
          </p:cNvPr>
          <p:cNvSpPr>
            <a:spLocks noGrp="1"/>
          </p:cNvSpPr>
          <p:nvPr>
            <p:ph type="title"/>
          </p:nvPr>
        </p:nvSpPr>
        <p:spPr/>
        <p:txBody>
          <a:bodyPr/>
          <a:lstStyle/>
          <a:p>
            <a:r>
              <a:rPr lang="en-US">
                <a:latin typeface="Georgia"/>
              </a:rPr>
              <a:t>Key Themes from PAVC Curriculum Meetings</a:t>
            </a:r>
            <a:endParaRPr lang="en-US"/>
          </a:p>
        </p:txBody>
      </p:sp>
      <p:sp>
        <p:nvSpPr>
          <p:cNvPr id="2" name="Content Placeholder 1">
            <a:extLst>
              <a:ext uri="{FF2B5EF4-FFF2-40B4-BE49-F238E27FC236}">
                <a16:creationId xmlns:a16="http://schemas.microsoft.com/office/drawing/2014/main" id="{706A7F9F-4E5E-CDD4-2E68-BD800B04FC07}"/>
              </a:ext>
            </a:extLst>
          </p:cNvPr>
          <p:cNvSpPr>
            <a:spLocks noGrp="1"/>
          </p:cNvSpPr>
          <p:nvPr>
            <p:ph sz="half" idx="1"/>
          </p:nvPr>
        </p:nvSpPr>
        <p:spPr/>
        <p:txBody>
          <a:bodyPr/>
          <a:lstStyle/>
          <a:p>
            <a:pPr marL="0" indent="0">
              <a:lnSpc>
                <a:spcPct val="100000"/>
              </a:lnSpc>
              <a:spcBef>
                <a:spcPct val="30000"/>
              </a:spcBef>
              <a:buNone/>
            </a:pPr>
            <a:endParaRPr lang="en-US" dirty="0">
              <a:solidFill>
                <a:srgbClr val="000000"/>
              </a:solidFill>
              <a:latin typeface="Arial"/>
              <a:ea typeface="Calibri"/>
              <a:cs typeface="Arial"/>
            </a:endParaRPr>
          </a:p>
          <a:p>
            <a:pPr marL="171450" indent="-171450">
              <a:lnSpc>
                <a:spcPct val="100000"/>
              </a:lnSpc>
              <a:spcBef>
                <a:spcPct val="30000"/>
              </a:spcBef>
              <a:buFont typeface="Arial,Sans-Serif" panose="020B0604020202020204" pitchFamily="34" charset="0"/>
            </a:pPr>
            <a:r>
              <a:rPr lang="en-US">
                <a:solidFill>
                  <a:srgbClr val="242424"/>
                </a:solidFill>
                <a:latin typeface="Arial"/>
                <a:ea typeface="Calibri"/>
                <a:cs typeface="Arial"/>
              </a:rPr>
              <a:t>Centering </a:t>
            </a:r>
            <a:r>
              <a:rPr lang="en-US" b="1">
                <a:solidFill>
                  <a:srgbClr val="242424"/>
                </a:solidFill>
                <a:latin typeface="Arial"/>
                <a:ea typeface="Calibri"/>
                <a:cs typeface="Arial"/>
              </a:rPr>
              <a:t>belonging, affirmation, and human connection</a:t>
            </a:r>
            <a:endParaRPr lang="en-US">
              <a:solidFill>
                <a:srgbClr val="444444"/>
              </a:solidFill>
              <a:latin typeface="Arial"/>
              <a:ea typeface="Calibri"/>
              <a:cs typeface="Arial"/>
            </a:endParaRPr>
          </a:p>
          <a:p>
            <a:pPr marL="171450" indent="-171450">
              <a:lnSpc>
                <a:spcPct val="100000"/>
              </a:lnSpc>
              <a:spcBef>
                <a:spcPct val="30000"/>
              </a:spcBef>
              <a:buFont typeface="Arial,Sans-Serif" panose="020B0604020202020204" pitchFamily="34" charset="0"/>
            </a:pPr>
            <a:r>
              <a:rPr lang="en-US">
                <a:solidFill>
                  <a:srgbClr val="242424"/>
                </a:solidFill>
                <a:latin typeface="Arial"/>
                <a:ea typeface="Calibri"/>
                <a:cs typeface="Arial"/>
              </a:rPr>
              <a:t>Building </a:t>
            </a:r>
            <a:r>
              <a:rPr lang="en-US" b="1">
                <a:solidFill>
                  <a:srgbClr val="242424"/>
                </a:solidFill>
                <a:latin typeface="Arial"/>
                <a:ea typeface="Calibri"/>
                <a:cs typeface="Arial"/>
              </a:rPr>
              <a:t>culturally responsive and globally aware curriculum</a:t>
            </a:r>
            <a:endParaRPr lang="en-US">
              <a:solidFill>
                <a:srgbClr val="444444"/>
              </a:solidFill>
              <a:latin typeface="Arial"/>
              <a:ea typeface="Calibri"/>
              <a:cs typeface="Arial"/>
            </a:endParaRPr>
          </a:p>
          <a:p>
            <a:pPr marL="171450" indent="-171450">
              <a:lnSpc>
                <a:spcPct val="100000"/>
              </a:lnSpc>
              <a:spcBef>
                <a:spcPct val="30000"/>
              </a:spcBef>
              <a:buFont typeface="Arial,Sans-Serif" panose="020B0604020202020204" pitchFamily="34" charset="0"/>
            </a:pPr>
            <a:r>
              <a:rPr lang="en-US">
                <a:solidFill>
                  <a:srgbClr val="242424"/>
                </a:solidFill>
                <a:latin typeface="Arial"/>
                <a:ea typeface="Calibri"/>
                <a:cs typeface="Arial"/>
              </a:rPr>
              <a:t>Balancing equity with </a:t>
            </a:r>
            <a:r>
              <a:rPr lang="en-US" b="1">
                <a:solidFill>
                  <a:srgbClr val="242424"/>
                </a:solidFill>
                <a:latin typeface="Arial"/>
                <a:ea typeface="Calibri"/>
                <a:cs typeface="Arial"/>
              </a:rPr>
              <a:t>respect for international contexts</a:t>
            </a:r>
            <a:endParaRPr lang="en-US">
              <a:solidFill>
                <a:srgbClr val="444444"/>
              </a:solidFill>
              <a:latin typeface="Arial"/>
              <a:ea typeface="Calibri"/>
              <a:cs typeface="Arial"/>
            </a:endParaRPr>
          </a:p>
          <a:p>
            <a:pPr marL="171450" indent="-171450">
              <a:lnSpc>
                <a:spcPct val="100000"/>
              </a:lnSpc>
              <a:spcBef>
                <a:spcPct val="30000"/>
              </a:spcBef>
              <a:buFont typeface="Arial,Sans-Serif" panose="020B0604020202020204" pitchFamily="34" charset="0"/>
            </a:pPr>
            <a:r>
              <a:rPr lang="en-US">
                <a:solidFill>
                  <a:srgbClr val="242424"/>
                </a:solidFill>
                <a:latin typeface="Arial"/>
                <a:ea typeface="Calibri"/>
                <a:cs typeface="Arial"/>
              </a:rPr>
              <a:t>Advancing </a:t>
            </a:r>
            <a:r>
              <a:rPr lang="en-US" b="1">
                <a:solidFill>
                  <a:srgbClr val="242424"/>
                </a:solidFill>
                <a:latin typeface="Arial"/>
                <a:ea typeface="Calibri"/>
                <a:cs typeface="Arial"/>
              </a:rPr>
              <a:t>faculty-driven implementation</a:t>
            </a:r>
            <a:endParaRPr lang="en-US">
              <a:solidFill>
                <a:srgbClr val="444444"/>
              </a:solidFill>
              <a:latin typeface="Arial"/>
              <a:ea typeface="Calibri"/>
              <a:cs typeface="Arial"/>
            </a:endParaRPr>
          </a:p>
          <a:p>
            <a:pPr marL="171450" indent="-171450">
              <a:lnSpc>
                <a:spcPct val="100000"/>
              </a:lnSpc>
              <a:spcBef>
                <a:spcPct val="30000"/>
              </a:spcBef>
              <a:buFont typeface="Arial,Sans-Serif" panose="020B0604020202020204" pitchFamily="34" charset="0"/>
            </a:pPr>
            <a:r>
              <a:rPr lang="en-US">
                <a:solidFill>
                  <a:srgbClr val="242424"/>
                </a:solidFill>
                <a:latin typeface="Arial"/>
                <a:ea typeface="Calibri"/>
                <a:cs typeface="Arial"/>
              </a:rPr>
              <a:t>Leveraging partnerships for </a:t>
            </a:r>
            <a:r>
              <a:rPr lang="en-US" b="1">
                <a:solidFill>
                  <a:srgbClr val="242424"/>
                </a:solidFill>
                <a:latin typeface="Arial"/>
                <a:ea typeface="Calibri"/>
                <a:cs typeface="Arial"/>
              </a:rPr>
              <a:t>scale, credibility, and sustainability</a:t>
            </a:r>
            <a:endParaRPr lang="en-US">
              <a:solidFill>
                <a:srgbClr val="444444"/>
              </a:solidFill>
              <a:latin typeface="Arial"/>
              <a:ea typeface="Calibri"/>
              <a:cs typeface="Arial"/>
            </a:endParaRPr>
          </a:p>
          <a:p>
            <a:pPr>
              <a:lnSpc>
                <a:spcPct val="100000"/>
              </a:lnSpc>
              <a:spcBef>
                <a:spcPct val="30000"/>
              </a:spcBef>
            </a:pPr>
            <a:endParaRPr lang="en-US" sz="1200" dirty="0">
              <a:solidFill>
                <a:srgbClr val="444444"/>
              </a:solidFill>
            </a:endParaRPr>
          </a:p>
        </p:txBody>
      </p:sp>
      <p:sp>
        <p:nvSpPr>
          <p:cNvPr id="3" name="Slide Number Placeholder 2">
            <a:extLst>
              <a:ext uri="{FF2B5EF4-FFF2-40B4-BE49-F238E27FC236}">
                <a16:creationId xmlns:a16="http://schemas.microsoft.com/office/drawing/2014/main" id="{386BF17C-971C-8C0B-0030-4B1C786E7294}"/>
              </a:ext>
            </a:extLst>
          </p:cNvPr>
          <p:cNvSpPr>
            <a:spLocks noGrp="1"/>
          </p:cNvSpPr>
          <p:nvPr>
            <p:ph type="sldNum" sz="quarter" idx="10"/>
          </p:nvPr>
        </p:nvSpPr>
        <p:spPr/>
        <p:txBody>
          <a:bodyPr/>
          <a:lstStyle/>
          <a:p>
            <a:pPr>
              <a:defRPr/>
            </a:pPr>
            <a:fld id="{06DDD070-D08E-4B40-B4AC-DB5751E9D83C}" type="slidenum">
              <a:rPr lang="en-US" altLang="en-US"/>
              <a:pPr>
                <a:defRPr/>
              </a:pPr>
              <a:t>15</a:t>
            </a:fld>
            <a:endParaRPr lang="en-US" altLang="en-US"/>
          </a:p>
        </p:txBody>
      </p:sp>
    </p:spTree>
    <p:extLst>
      <p:ext uri="{BB962C8B-B14F-4D97-AF65-F5344CB8AC3E}">
        <p14:creationId xmlns:p14="http://schemas.microsoft.com/office/powerpoint/2010/main" val="5091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3E4C8B-C291-030E-081E-B2E2678029FE}"/>
              </a:ext>
            </a:extLst>
          </p:cNvPr>
          <p:cNvSpPr>
            <a:spLocks noGrp="1"/>
          </p:cNvSpPr>
          <p:nvPr>
            <p:ph type="title"/>
          </p:nvPr>
        </p:nvSpPr>
        <p:spPr/>
        <p:txBody>
          <a:bodyPr/>
          <a:lstStyle/>
          <a:p>
            <a:r>
              <a:rPr lang="en-US"/>
              <a:t>Future of Study Abroad at Home Initiative</a:t>
            </a:r>
          </a:p>
        </p:txBody>
      </p:sp>
      <p:sp>
        <p:nvSpPr>
          <p:cNvPr id="6" name="Content Placeholder 5">
            <a:extLst>
              <a:ext uri="{FF2B5EF4-FFF2-40B4-BE49-F238E27FC236}">
                <a16:creationId xmlns:a16="http://schemas.microsoft.com/office/drawing/2014/main" id="{BDDE7ED6-4F53-D621-12EC-7A2AEB7A4FEC}"/>
              </a:ext>
            </a:extLst>
          </p:cNvPr>
          <p:cNvSpPr>
            <a:spLocks noGrp="1"/>
          </p:cNvSpPr>
          <p:nvPr>
            <p:ph sz="half" idx="1"/>
          </p:nvPr>
        </p:nvSpPr>
        <p:spPr/>
        <p:txBody>
          <a:bodyPr/>
          <a:lstStyle/>
          <a:p>
            <a:pPr marL="0" indent="0">
              <a:buNone/>
            </a:pPr>
            <a:r>
              <a:rPr lang="en-US">
                <a:latin typeface="Arial"/>
                <a:cs typeface="Arial"/>
              </a:rPr>
              <a:t>What is the potential future</a:t>
            </a:r>
            <a:r>
              <a:rPr lang="en-US" dirty="0">
                <a:latin typeface="Arial"/>
                <a:cs typeface="Arial"/>
              </a:rPr>
              <a:t> of the Study Abroad at Home Initiative?</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D903C439-7337-2004-08C0-A86895763934}"/>
              </a:ext>
            </a:extLst>
          </p:cNvPr>
          <p:cNvSpPr>
            <a:spLocks noGrp="1"/>
          </p:cNvSpPr>
          <p:nvPr>
            <p:ph type="sldNum" sz="quarter" idx="10"/>
          </p:nvPr>
        </p:nvSpPr>
        <p:spPr/>
        <p:txBody>
          <a:bodyPr/>
          <a:lstStyle/>
          <a:p>
            <a:pPr>
              <a:defRPr/>
            </a:pPr>
            <a:fld id="{06DDD070-D08E-4B40-B4AC-DB5751E9D83C}" type="slidenum">
              <a:rPr lang="en-US" altLang="en-US" smtClean="0"/>
              <a:pPr>
                <a:defRPr/>
              </a:pPr>
              <a:t>16</a:t>
            </a:fld>
            <a:endParaRPr lang="en-US" altLang="en-US"/>
          </a:p>
        </p:txBody>
      </p:sp>
    </p:spTree>
    <p:extLst>
      <p:ext uri="{BB962C8B-B14F-4D97-AF65-F5344CB8AC3E}">
        <p14:creationId xmlns:p14="http://schemas.microsoft.com/office/powerpoint/2010/main" val="778884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9E2F2-F49E-9D31-FD2A-D918C656F8B6}"/>
              </a:ext>
            </a:extLst>
          </p:cNvPr>
          <p:cNvSpPr>
            <a:spLocks noGrp="1"/>
          </p:cNvSpPr>
          <p:nvPr>
            <p:ph type="title"/>
          </p:nvPr>
        </p:nvSpPr>
        <p:spPr/>
        <p:txBody>
          <a:bodyPr/>
          <a:lstStyle/>
          <a:p>
            <a:r>
              <a:rPr lang="en-US" dirty="0"/>
              <a:t>Q&amp;A</a:t>
            </a:r>
          </a:p>
        </p:txBody>
      </p:sp>
      <p:pic>
        <p:nvPicPr>
          <p:cNvPr id="6" name="Picture 5" descr="African American Male Education Network &amp; Development logo">
            <a:extLst>
              <a:ext uri="{FF2B5EF4-FFF2-40B4-BE49-F238E27FC236}">
                <a16:creationId xmlns:a16="http://schemas.microsoft.com/office/drawing/2014/main" id="{DFF5DE31-D121-02DB-F21F-4ADEB8A48659}"/>
              </a:ext>
            </a:extLst>
          </p:cNvPr>
          <p:cNvPicPr>
            <a:picLocks noChangeAspect="1"/>
          </p:cNvPicPr>
          <p:nvPr/>
        </p:nvPicPr>
        <p:blipFill>
          <a:blip r:embed="rId3"/>
          <a:stretch>
            <a:fillRect/>
          </a:stretch>
        </p:blipFill>
        <p:spPr>
          <a:xfrm>
            <a:off x="2315981" y="2301450"/>
            <a:ext cx="3354568" cy="3354568"/>
          </a:xfrm>
          <a:prstGeom prst="rect">
            <a:avLst/>
          </a:prstGeom>
        </p:spPr>
      </p:pic>
      <p:pic>
        <p:nvPicPr>
          <p:cNvPr id="2052" name="Picture 4" descr="Brand Basics | California Community Colleges Chancellor's Office">
            <a:extLst>
              <a:ext uri="{FF2B5EF4-FFF2-40B4-BE49-F238E27FC236}">
                <a16:creationId xmlns:a16="http://schemas.microsoft.com/office/drawing/2014/main" id="{EAC058BE-6A2C-F793-5595-693B5F4C6C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7651" y="2514718"/>
            <a:ext cx="3474508" cy="28003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alifornia Virtual Campus (CVC ...">
            <a:extLst>
              <a:ext uri="{FF2B5EF4-FFF2-40B4-BE49-F238E27FC236}">
                <a16:creationId xmlns:a16="http://schemas.microsoft.com/office/drawing/2014/main" id="{988EB2EC-7C72-D336-4E48-5FE6C68D22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4187" y="5656018"/>
            <a:ext cx="4478156" cy="87099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ome">
            <a:extLst>
              <a:ext uri="{FF2B5EF4-FFF2-40B4-BE49-F238E27FC236}">
                <a16:creationId xmlns:a16="http://schemas.microsoft.com/office/drawing/2014/main" id="{0F191DEA-67B1-D7E3-4933-C871545E25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6010" y="5670750"/>
            <a:ext cx="3877791" cy="86816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EDBFBC8B-708C-D88A-A45D-54F2598ADFFE}"/>
              </a:ext>
            </a:extLst>
          </p:cNvPr>
          <p:cNvSpPr>
            <a:spLocks noGrp="1"/>
          </p:cNvSpPr>
          <p:nvPr>
            <p:ph type="sldNum" sz="quarter" idx="10"/>
          </p:nvPr>
        </p:nvSpPr>
        <p:spPr/>
        <p:txBody>
          <a:bodyPr/>
          <a:lstStyle/>
          <a:p>
            <a:pPr>
              <a:defRPr/>
            </a:pPr>
            <a:fld id="{8856F6ED-E3DC-8A4A-AABE-AFCED42314C4}" type="slidenum">
              <a:rPr lang="en-US" altLang="en-US" smtClean="0"/>
              <a:pPr>
                <a:defRPr/>
              </a:pPr>
              <a:t>17</a:t>
            </a:fld>
            <a:endParaRPr lang="en-US" altLang="en-US"/>
          </a:p>
        </p:txBody>
      </p:sp>
    </p:spTree>
    <p:extLst>
      <p:ext uri="{BB962C8B-B14F-4D97-AF65-F5344CB8AC3E}">
        <p14:creationId xmlns:p14="http://schemas.microsoft.com/office/powerpoint/2010/main" val="1755474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5B8FF-02D1-C767-490B-6B72CF32CB1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44C47BC-7942-0707-E24C-7A0D829354E0}"/>
              </a:ext>
            </a:extLst>
          </p:cNvPr>
          <p:cNvSpPr>
            <a:spLocks noGrp="1"/>
          </p:cNvSpPr>
          <p:nvPr>
            <p:ph type="title"/>
          </p:nvPr>
        </p:nvSpPr>
        <p:spPr/>
        <p:txBody>
          <a:bodyPr/>
          <a:lstStyle/>
          <a:p>
            <a:r>
              <a:rPr lang="en-US"/>
              <a:t>Resources</a:t>
            </a:r>
          </a:p>
        </p:txBody>
      </p:sp>
      <p:grpSp>
        <p:nvGrpSpPr>
          <p:cNvPr id="2" name="Group 1" descr="QR code for signing up for ASCCC listservs">
            <a:extLst>
              <a:ext uri="{FF2B5EF4-FFF2-40B4-BE49-F238E27FC236}">
                <a16:creationId xmlns:a16="http://schemas.microsoft.com/office/drawing/2014/main" id="{A6F76000-3D02-6382-0D82-FD1FC63F1EC8}"/>
              </a:ext>
            </a:extLst>
          </p:cNvPr>
          <p:cNvGrpSpPr/>
          <p:nvPr/>
        </p:nvGrpSpPr>
        <p:grpSpPr>
          <a:xfrm>
            <a:off x="9247048" y="1140714"/>
            <a:ext cx="2451668" cy="2944155"/>
            <a:chOff x="9669972" y="1351064"/>
            <a:chExt cx="2451668" cy="2944155"/>
          </a:xfrm>
        </p:grpSpPr>
        <p:sp>
          <p:nvSpPr>
            <p:cNvPr id="4" name="TextBox 3">
              <a:extLst>
                <a:ext uri="{FF2B5EF4-FFF2-40B4-BE49-F238E27FC236}">
                  <a16:creationId xmlns:a16="http://schemas.microsoft.com/office/drawing/2014/main" id="{8400A65D-146E-1ABE-62E5-BE62030B17A3}"/>
                </a:ext>
              </a:extLst>
            </p:cNvPr>
            <p:cNvSpPr txBox="1"/>
            <p:nvPr/>
          </p:nvSpPr>
          <p:spPr>
            <a:xfrm>
              <a:off x="10210535" y="1351064"/>
              <a:ext cx="1143262"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panose="020B0604020202020204" pitchFamily="34" charset="0"/>
                  <a:ea typeface="+mn-ea"/>
                  <a:cs typeface="+mn-cs"/>
                </a:rPr>
                <a:t>listserv</a:t>
              </a:r>
            </a:p>
          </p:txBody>
        </p:sp>
        <p:pic>
          <p:nvPicPr>
            <p:cNvPr id="7" name="Picture 2" descr="QR code for joining an ASCCC listserv.">
              <a:extLst>
                <a:ext uri="{FF2B5EF4-FFF2-40B4-BE49-F238E27FC236}">
                  <a16:creationId xmlns:a16="http://schemas.microsoft.com/office/drawing/2014/main" id="{FDDAE550-7BEA-C91E-6FE7-2C0145F21D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9972" y="1843551"/>
              <a:ext cx="2451668" cy="245166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Content Placeholder 5">
            <a:extLst>
              <a:ext uri="{FF2B5EF4-FFF2-40B4-BE49-F238E27FC236}">
                <a16:creationId xmlns:a16="http://schemas.microsoft.com/office/drawing/2014/main" id="{5E57BF5F-7001-46AC-1D1E-D449A518540F}"/>
              </a:ext>
            </a:extLst>
          </p:cNvPr>
          <p:cNvSpPr>
            <a:spLocks noGrp="1"/>
          </p:cNvSpPr>
          <p:nvPr>
            <p:ph idx="1"/>
          </p:nvPr>
        </p:nvSpPr>
        <p:spPr/>
        <p:txBody>
          <a:bodyPr/>
          <a:lstStyle/>
          <a:p>
            <a:pPr marL="457200" indent="-457200">
              <a:buFont typeface="Arial" panose="020B0604020202020204" pitchFamily="34" charset="0"/>
              <a:buChar char="•"/>
            </a:pPr>
            <a:r>
              <a:rPr lang="en-US" sz="3200">
                <a:cs typeface="Arial"/>
              </a:rPr>
              <a:t>Questions: </a:t>
            </a:r>
            <a:r>
              <a:rPr lang="en-US" sz="3200">
                <a:cs typeface="Arial"/>
                <a:hlinkClick r:id="rId4"/>
              </a:rPr>
              <a:t>info@asccc.org</a:t>
            </a:r>
            <a:endParaRPr lang="en-US" sz="3200">
              <a:cs typeface="Arial"/>
            </a:endParaRPr>
          </a:p>
          <a:p>
            <a:pPr marL="457200" indent="-457200">
              <a:buFont typeface="Arial" panose="020B0604020202020204" pitchFamily="34" charset="0"/>
              <a:buChar char="•"/>
            </a:pPr>
            <a:r>
              <a:rPr lang="en-US" sz="3200">
                <a:cs typeface="Arial"/>
                <a:hlinkClick r:id="rId5"/>
              </a:rPr>
              <a:t>ASCCC website</a:t>
            </a:r>
            <a:endParaRPr lang="en-US" sz="3200">
              <a:cs typeface="Arial"/>
            </a:endParaRPr>
          </a:p>
          <a:p>
            <a:pPr marL="457200" indent="-457200">
              <a:buFont typeface="Arial" panose="020B0604020202020204" pitchFamily="34" charset="0"/>
              <a:buChar char="•"/>
            </a:pPr>
            <a:r>
              <a:rPr lang="en-US" sz="3200">
                <a:cs typeface="Arial"/>
              </a:rPr>
              <a:t>Request a </a:t>
            </a:r>
            <a:r>
              <a:rPr lang="en-US" sz="3200">
                <a:cs typeface="Arial"/>
                <a:hlinkClick r:id="rId6"/>
              </a:rPr>
              <a:t>local visit</a:t>
            </a:r>
            <a:r>
              <a:rPr lang="en-US" sz="3200">
                <a:cs typeface="Arial"/>
              </a:rPr>
              <a:t> </a:t>
            </a:r>
          </a:p>
          <a:p>
            <a:pPr marL="457200" indent="-457200">
              <a:buFont typeface="Arial" panose="020B0604020202020204" pitchFamily="34" charset="0"/>
              <a:buChar char="•"/>
            </a:pPr>
            <a:r>
              <a:rPr lang="en-US" sz="3200">
                <a:cs typeface="Arial"/>
                <a:hlinkClick r:id="rId7"/>
              </a:rPr>
              <a:t>Join a listserv</a:t>
            </a:r>
            <a:r>
              <a:rPr lang="en-US" sz="3200">
                <a:cs typeface="Arial"/>
              </a:rPr>
              <a:t> to be updated on ASCCC information and opportunities</a:t>
            </a:r>
          </a:p>
          <a:p>
            <a:pPr marL="1143000" lvl="1" indent="-457200"/>
            <a:r>
              <a:rPr lang="en-US" sz="2800">
                <a:cs typeface="Arial"/>
              </a:rPr>
              <a:t>For example, area, senate president, curriculum, President’s update, CPL Info (new!)</a:t>
            </a:r>
            <a:endParaRPr lang="en-US" sz="3000"/>
          </a:p>
          <a:p>
            <a:endParaRPr lang="en-US"/>
          </a:p>
        </p:txBody>
      </p:sp>
      <p:sp>
        <p:nvSpPr>
          <p:cNvPr id="3" name="Slide Number Placeholder 2">
            <a:extLst>
              <a:ext uri="{FF2B5EF4-FFF2-40B4-BE49-F238E27FC236}">
                <a16:creationId xmlns:a16="http://schemas.microsoft.com/office/drawing/2014/main" id="{6E2B79A9-FFB2-B5BF-6D66-9D21D1BDB2AD}"/>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DDD070-D08E-4B40-B4AC-DB5751E9D83C}" type="slidenum">
              <a:rPr kumimoji="0" lang="en-US" altLang="en-US" sz="1200" b="0" i="0" u="none" strike="noStrike" kern="1200" cap="none" spc="0" normalizeH="0" baseline="0" noProof="0" smtClean="0">
                <a:ln>
                  <a:noFill/>
                </a:ln>
                <a:solidFill>
                  <a:srgbClr val="7F7F7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16443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535B2-199E-0D55-4855-14DC15F2B43F}"/>
              </a:ext>
            </a:extLst>
          </p:cNvPr>
          <p:cNvSpPr>
            <a:spLocks noGrp="1"/>
          </p:cNvSpPr>
          <p:nvPr>
            <p:ph type="title"/>
          </p:nvPr>
        </p:nvSpPr>
        <p:spPr/>
        <p:txBody>
          <a:bodyPr/>
          <a:lstStyle/>
          <a:p>
            <a:r>
              <a:rPr lang="en-US" dirty="0"/>
              <a:t>Presenters</a:t>
            </a:r>
          </a:p>
        </p:txBody>
      </p:sp>
      <p:pic>
        <p:nvPicPr>
          <p:cNvPr id="16" name="Picture 15" descr="Headshot of Gina Browne​&#10;&#10;Vice Chancellor of Program Operations ​&#10;&#10;&amp; System Initiatives, CCCCO">
            <a:extLst>
              <a:ext uri="{FF2B5EF4-FFF2-40B4-BE49-F238E27FC236}">
                <a16:creationId xmlns:a16="http://schemas.microsoft.com/office/drawing/2014/main" id="{CBD95431-2492-A50E-191E-EBD96B8732CD}"/>
              </a:ext>
            </a:extLst>
          </p:cNvPr>
          <p:cNvPicPr>
            <a:picLocks noChangeAspect="1"/>
          </p:cNvPicPr>
          <p:nvPr/>
        </p:nvPicPr>
        <p:blipFill>
          <a:blip r:embed="rId3"/>
          <a:stretch>
            <a:fillRect/>
          </a:stretch>
        </p:blipFill>
        <p:spPr>
          <a:xfrm>
            <a:off x="453020" y="2376794"/>
            <a:ext cx="1309970" cy="1637462"/>
          </a:xfrm>
          <a:prstGeom prst="rect">
            <a:avLst/>
          </a:prstGeom>
        </p:spPr>
      </p:pic>
      <p:sp>
        <p:nvSpPr>
          <p:cNvPr id="6" name="TextBox 5">
            <a:extLst>
              <a:ext uri="{FF2B5EF4-FFF2-40B4-BE49-F238E27FC236}">
                <a16:creationId xmlns:a16="http://schemas.microsoft.com/office/drawing/2014/main" id="{BC4E48D8-4C70-1C6B-87C8-A1C8060A7F2F}"/>
              </a:ext>
            </a:extLst>
          </p:cNvPr>
          <p:cNvSpPr txBox="1"/>
          <p:nvPr/>
        </p:nvSpPr>
        <p:spPr>
          <a:xfrm>
            <a:off x="838200" y="3093779"/>
            <a:ext cx="5910606" cy="923330"/>
          </a:xfrm>
          <a:prstGeom prst="rect">
            <a:avLst/>
          </a:prstGeom>
          <a:noFill/>
        </p:spPr>
        <p:txBody>
          <a:bodyPr wrap="square">
            <a:spAutoFit/>
          </a:bodyPr>
          <a:lstStyle/>
          <a:p>
            <a:pPr algn="ctr"/>
            <a:r>
              <a:rPr lang="en-US" sz="1800" b="1" kern="100">
                <a:effectLst/>
                <a:latin typeface="Aptos" panose="020B0004020202020204" pitchFamily="34" charset="0"/>
                <a:ea typeface="Aptos" panose="020B0004020202020204" pitchFamily="34" charset="0"/>
                <a:cs typeface="Times New Roman" panose="02020603050405020304" pitchFamily="18" charset="0"/>
              </a:rPr>
              <a:t>Gina Browne</a:t>
            </a:r>
            <a:endParaRPr lang="en-US" b="1" kern="100">
              <a:latin typeface="Aptos" panose="020B0004020202020204" pitchFamily="34" charset="0"/>
              <a:ea typeface="Aptos" panose="020B0004020202020204" pitchFamily="34" charset="0"/>
              <a:cs typeface="Times New Roman" panose="02020603050405020304" pitchFamily="18" charset="0"/>
            </a:endParaRPr>
          </a:p>
          <a:p>
            <a:pPr algn="ctr"/>
            <a:r>
              <a:rPr lang="en-US" sz="1800" kern="100">
                <a:effectLst/>
                <a:latin typeface="Aptos" panose="020B0004020202020204" pitchFamily="34" charset="0"/>
                <a:ea typeface="Aptos" panose="020B0004020202020204" pitchFamily="34" charset="0"/>
                <a:cs typeface="Times New Roman" panose="02020603050405020304" pitchFamily="18" charset="0"/>
              </a:rPr>
              <a:t>Vice Chancellor of Program Operations </a:t>
            </a:r>
          </a:p>
          <a:p>
            <a:pPr algn="ctr"/>
            <a:r>
              <a:rPr lang="en-US" sz="1800" kern="100">
                <a:effectLst/>
                <a:latin typeface="Aptos" panose="020B0004020202020204" pitchFamily="34" charset="0"/>
                <a:ea typeface="Aptos" panose="020B0004020202020204" pitchFamily="34" charset="0"/>
                <a:cs typeface="Times New Roman" panose="02020603050405020304" pitchFamily="18" charset="0"/>
              </a:rPr>
              <a:t>&amp; System Initiatives, CCCCO</a:t>
            </a:r>
            <a:endParaRPr lang="en-US">
              <a:solidFill>
                <a:srgbClr val="080808"/>
              </a:solidFill>
            </a:endParaRPr>
          </a:p>
        </p:txBody>
      </p:sp>
      <p:pic>
        <p:nvPicPr>
          <p:cNvPr id="18" name="Picture 17" descr="Headshot of Abdimalik Buul, Ed.D. ​&#10;&#10;Vice President, A2MEND​&#10;&#10;  Visiting Executive of Institutional Equity, Innovation, and Strategic Impact, CCCCO​">
            <a:extLst>
              <a:ext uri="{FF2B5EF4-FFF2-40B4-BE49-F238E27FC236}">
                <a16:creationId xmlns:a16="http://schemas.microsoft.com/office/drawing/2014/main" id="{F9CCE7EA-DB3A-3A51-08FC-F3877899CBFA}"/>
              </a:ext>
            </a:extLst>
          </p:cNvPr>
          <p:cNvPicPr>
            <a:picLocks noChangeAspect="1"/>
          </p:cNvPicPr>
          <p:nvPr/>
        </p:nvPicPr>
        <p:blipFill>
          <a:blip r:embed="rId4"/>
          <a:stretch>
            <a:fillRect/>
          </a:stretch>
        </p:blipFill>
        <p:spPr>
          <a:xfrm>
            <a:off x="6096000" y="2376795"/>
            <a:ext cx="1640314" cy="1640314"/>
          </a:xfrm>
          <a:prstGeom prst="rect">
            <a:avLst/>
          </a:prstGeom>
        </p:spPr>
      </p:pic>
      <p:sp>
        <p:nvSpPr>
          <p:cNvPr id="10" name="TextBox 9">
            <a:extLst>
              <a:ext uri="{FF2B5EF4-FFF2-40B4-BE49-F238E27FC236}">
                <a16:creationId xmlns:a16="http://schemas.microsoft.com/office/drawing/2014/main" id="{DBE54A7E-0B15-6F98-608A-69E4CE460C1C}"/>
              </a:ext>
            </a:extLst>
          </p:cNvPr>
          <p:cNvSpPr txBox="1"/>
          <p:nvPr/>
        </p:nvSpPr>
        <p:spPr>
          <a:xfrm>
            <a:off x="7747903" y="2816780"/>
            <a:ext cx="4423276" cy="1200329"/>
          </a:xfrm>
          <a:prstGeom prst="rect">
            <a:avLst/>
          </a:prstGeom>
          <a:noFill/>
        </p:spPr>
        <p:txBody>
          <a:bodyPr wrap="square">
            <a:spAutoFit/>
          </a:bodyPr>
          <a:lstStyle/>
          <a:p>
            <a:pPr algn="ct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Abdimalik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Buul</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Ed.D.</a:t>
            </a:r>
            <a:r>
              <a:rPr lang="en-US" b="1" kern="100" dirty="0">
                <a:latin typeface="Aptos" panose="020B0004020202020204" pitchFamily="34" charset="0"/>
                <a:ea typeface="Aptos" panose="020B0004020202020204" pitchFamily="34" charset="0"/>
                <a:cs typeface="Times New Roman" panose="02020603050405020304" pitchFamily="18" charset="0"/>
              </a:rPr>
              <a:t> </a:t>
            </a:r>
          </a:p>
          <a:p>
            <a:pPr algn="ctr"/>
            <a:r>
              <a:rPr lang="en-US" sz="1800" kern="100" dirty="0">
                <a:effectLst/>
                <a:latin typeface="Aptos" panose="020B0004020202020204" pitchFamily="34" charset="0"/>
                <a:ea typeface="Aptos" panose="020B0004020202020204" pitchFamily="34" charset="0"/>
                <a:cs typeface="Times New Roman" panose="02020603050405020304" pitchFamily="18" charset="0"/>
              </a:rPr>
              <a:t>Vice President, A2MEND</a:t>
            </a:r>
          </a:p>
          <a:p>
            <a:pPr algn="ctr"/>
            <a:r>
              <a:rPr lang="en-US" sz="1800" kern="100" dirty="0">
                <a:effectLst/>
                <a:latin typeface="Aptos" panose="020B0004020202020204" pitchFamily="34" charset="0"/>
                <a:ea typeface="Aptos" panose="020B0004020202020204" pitchFamily="34" charset="0"/>
                <a:cs typeface="Times New Roman" panose="02020603050405020304" pitchFamily="18" charset="0"/>
              </a:rPr>
              <a:t>  Visiting Executive of Institutional Equity, Innovation, and Strategic Impact, CCCCO</a:t>
            </a:r>
          </a:p>
        </p:txBody>
      </p:sp>
      <p:pic>
        <p:nvPicPr>
          <p:cNvPr id="24" name="Picture 23" descr="Headshot of Garrick Grace, Ph.D. ​&#10;&#10;Director of Professional Development ​&#10;&#10;California Virtual Campus (CVC)​">
            <a:extLst>
              <a:ext uri="{FF2B5EF4-FFF2-40B4-BE49-F238E27FC236}">
                <a16:creationId xmlns:a16="http://schemas.microsoft.com/office/drawing/2014/main" id="{324AC538-0750-0C66-7A86-91A5A9482A4D}"/>
              </a:ext>
            </a:extLst>
          </p:cNvPr>
          <p:cNvPicPr>
            <a:picLocks noChangeAspect="1"/>
          </p:cNvPicPr>
          <p:nvPr/>
        </p:nvPicPr>
        <p:blipFill>
          <a:blip r:embed="rId5"/>
          <a:stretch>
            <a:fillRect/>
          </a:stretch>
        </p:blipFill>
        <p:spPr>
          <a:xfrm>
            <a:off x="453020" y="4512575"/>
            <a:ext cx="1366928" cy="1640314"/>
          </a:xfrm>
          <a:prstGeom prst="rect">
            <a:avLst/>
          </a:prstGeom>
        </p:spPr>
      </p:pic>
      <p:sp>
        <p:nvSpPr>
          <p:cNvPr id="12" name="TextBox 11">
            <a:extLst>
              <a:ext uri="{FF2B5EF4-FFF2-40B4-BE49-F238E27FC236}">
                <a16:creationId xmlns:a16="http://schemas.microsoft.com/office/drawing/2014/main" id="{3723C74D-62E5-D32B-2FED-5FF1A2CCC977}"/>
              </a:ext>
            </a:extLst>
          </p:cNvPr>
          <p:cNvSpPr txBox="1"/>
          <p:nvPr/>
        </p:nvSpPr>
        <p:spPr>
          <a:xfrm>
            <a:off x="1734532" y="5226707"/>
            <a:ext cx="4117942" cy="923330"/>
          </a:xfrm>
          <a:prstGeom prst="rect">
            <a:avLst/>
          </a:prstGeom>
          <a:noFill/>
        </p:spPr>
        <p:txBody>
          <a:bodyPr wrap="square">
            <a:spAutoFit/>
          </a:bodyPr>
          <a:lstStyle/>
          <a:p>
            <a:pPr algn="ctr"/>
            <a:r>
              <a:rPr lang="en-US" sz="1800" b="1" kern="100" dirty="0">
                <a:effectLst/>
                <a:latin typeface="Aptos" panose="020B0004020202020204" pitchFamily="34" charset="0"/>
                <a:ea typeface="Aptos" panose="020B0004020202020204" pitchFamily="34" charset="0"/>
                <a:cs typeface="Times New Roman" panose="02020603050405020304" pitchFamily="18" charset="0"/>
              </a:rPr>
              <a:t>Garrick Grace, Ph.D. </a:t>
            </a:r>
          </a:p>
          <a:p>
            <a:pPr algn="ctr"/>
            <a:r>
              <a:rPr lang="en-US" sz="1800" kern="100" dirty="0">
                <a:effectLst/>
                <a:latin typeface="Aptos" panose="020B0004020202020204" pitchFamily="34" charset="0"/>
                <a:ea typeface="Aptos" panose="020B0004020202020204" pitchFamily="34" charset="0"/>
                <a:cs typeface="Times New Roman" panose="02020603050405020304" pitchFamily="18" charset="0"/>
              </a:rPr>
              <a:t>Director of Professional Development</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p>
          <a:p>
            <a:pPr algn="ctr"/>
            <a:r>
              <a:rPr lang="en-US" sz="1800" kern="100" dirty="0">
                <a:effectLst/>
                <a:latin typeface="Aptos" panose="020B0004020202020204" pitchFamily="34" charset="0"/>
                <a:ea typeface="Aptos" panose="020B0004020202020204" pitchFamily="34" charset="0"/>
                <a:cs typeface="Times New Roman" panose="02020603050405020304" pitchFamily="18" charset="0"/>
              </a:rPr>
              <a:t>California Virtual Campus (CVC)</a:t>
            </a:r>
            <a:endParaRPr lang="en-US" dirty="0">
              <a:solidFill>
                <a:srgbClr val="080808"/>
              </a:solidFill>
            </a:endParaRPr>
          </a:p>
        </p:txBody>
      </p:sp>
      <p:pic>
        <p:nvPicPr>
          <p:cNvPr id="22" name="Picture 21" descr="Headshot of Robert L. Stewart Jr. ​&#10;&#10;Vice President, ASCCC">
            <a:extLst>
              <a:ext uri="{FF2B5EF4-FFF2-40B4-BE49-F238E27FC236}">
                <a16:creationId xmlns:a16="http://schemas.microsoft.com/office/drawing/2014/main" id="{1D40C669-C510-3CA9-2A33-EE20328B3229}"/>
              </a:ext>
            </a:extLst>
          </p:cNvPr>
          <p:cNvPicPr>
            <a:picLocks noChangeAspect="1"/>
          </p:cNvPicPr>
          <p:nvPr/>
        </p:nvPicPr>
        <p:blipFill>
          <a:blip r:embed="rId6"/>
          <a:stretch>
            <a:fillRect/>
          </a:stretch>
        </p:blipFill>
        <p:spPr>
          <a:xfrm>
            <a:off x="6096000" y="4509723"/>
            <a:ext cx="1640314" cy="1640314"/>
          </a:xfrm>
          <a:prstGeom prst="rect">
            <a:avLst/>
          </a:prstGeom>
        </p:spPr>
      </p:pic>
      <p:sp>
        <p:nvSpPr>
          <p:cNvPr id="8" name="TextBox 7">
            <a:extLst>
              <a:ext uri="{FF2B5EF4-FFF2-40B4-BE49-F238E27FC236}">
                <a16:creationId xmlns:a16="http://schemas.microsoft.com/office/drawing/2014/main" id="{DE1F308A-7466-122F-7F7A-FB2E370ED62F}"/>
              </a:ext>
            </a:extLst>
          </p:cNvPr>
          <p:cNvSpPr txBox="1"/>
          <p:nvPr/>
        </p:nvSpPr>
        <p:spPr>
          <a:xfrm>
            <a:off x="7513167" y="5517289"/>
            <a:ext cx="3199611" cy="646331"/>
          </a:xfrm>
          <a:prstGeom prst="rect">
            <a:avLst/>
          </a:prstGeom>
          <a:noFill/>
        </p:spPr>
        <p:txBody>
          <a:bodyPr wrap="square">
            <a:spAutoFit/>
          </a:bodyPr>
          <a:lstStyle/>
          <a:p>
            <a:pPr algn="ctr"/>
            <a:r>
              <a:rPr lang="en-US" sz="1800" b="1" kern="100">
                <a:effectLst/>
                <a:latin typeface="Aptos" panose="020B0004020202020204" pitchFamily="34" charset="0"/>
                <a:ea typeface="Aptos" panose="020B0004020202020204" pitchFamily="34" charset="0"/>
                <a:cs typeface="Times New Roman" panose="02020603050405020304" pitchFamily="18" charset="0"/>
              </a:rPr>
              <a:t>Robert L. Stewart Jr. </a:t>
            </a:r>
          </a:p>
          <a:p>
            <a:pPr algn="ctr"/>
            <a:r>
              <a:rPr lang="en-US">
                <a:highlight>
                  <a:srgbClr val="FFFFFF"/>
                </a:highlight>
              </a:rPr>
              <a:t>Vice President, ASCCC</a:t>
            </a:r>
            <a:endParaRPr lang="en-US">
              <a:solidFill>
                <a:srgbClr val="080808"/>
              </a:solidFill>
            </a:endParaRPr>
          </a:p>
        </p:txBody>
      </p:sp>
      <p:sp>
        <p:nvSpPr>
          <p:cNvPr id="4" name="Slide Number Placeholder 3">
            <a:extLst>
              <a:ext uri="{FF2B5EF4-FFF2-40B4-BE49-F238E27FC236}">
                <a16:creationId xmlns:a16="http://schemas.microsoft.com/office/drawing/2014/main" id="{11D3C1AB-6402-BBA9-9B01-7DDEAAE5E4C9}"/>
              </a:ext>
            </a:extLst>
          </p:cNvPr>
          <p:cNvSpPr>
            <a:spLocks noGrp="1"/>
          </p:cNvSpPr>
          <p:nvPr>
            <p:ph type="sldNum" sz="quarter" idx="10"/>
          </p:nvPr>
        </p:nvSpPr>
        <p:spPr/>
        <p:txBody>
          <a:bodyPr/>
          <a:lstStyle/>
          <a:p>
            <a:pPr>
              <a:defRPr/>
            </a:pPr>
            <a:fld id="{8856F6ED-E3DC-8A4A-AABE-AFCED42314C4}" type="slidenum">
              <a:rPr lang="en-US" altLang="en-US" smtClean="0"/>
              <a:pPr>
                <a:defRPr/>
              </a:pPr>
              <a:t>2</a:t>
            </a:fld>
            <a:endParaRPr lang="en-US" altLang="en-US"/>
          </a:p>
        </p:txBody>
      </p:sp>
    </p:spTree>
    <p:extLst>
      <p:ext uri="{BB962C8B-B14F-4D97-AF65-F5344CB8AC3E}">
        <p14:creationId xmlns:p14="http://schemas.microsoft.com/office/powerpoint/2010/main" val="476235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D9F999-4AE8-6909-5472-65C1F94E83B9}"/>
              </a:ext>
            </a:extLst>
          </p:cNvPr>
          <p:cNvSpPr>
            <a:spLocks noGrp="1"/>
          </p:cNvSpPr>
          <p:nvPr>
            <p:ph type="title"/>
          </p:nvPr>
        </p:nvSpPr>
        <p:spPr/>
        <p:txBody>
          <a:bodyPr/>
          <a:lstStyle/>
          <a:p>
            <a:r>
              <a:rPr lang="en-US" dirty="0"/>
              <a:t>Session Description</a:t>
            </a:r>
          </a:p>
        </p:txBody>
      </p:sp>
      <p:sp>
        <p:nvSpPr>
          <p:cNvPr id="2" name="Content Placeholder 1">
            <a:extLst>
              <a:ext uri="{FF2B5EF4-FFF2-40B4-BE49-F238E27FC236}">
                <a16:creationId xmlns:a16="http://schemas.microsoft.com/office/drawing/2014/main" id="{0F4BC053-8028-5500-9287-DF70B48E98AF}"/>
              </a:ext>
            </a:extLst>
          </p:cNvPr>
          <p:cNvSpPr>
            <a:spLocks noGrp="1"/>
          </p:cNvSpPr>
          <p:nvPr>
            <p:ph idx="1"/>
          </p:nvPr>
        </p:nvSpPr>
        <p:spPr>
          <a:xfrm>
            <a:off x="367645" y="2446638"/>
            <a:ext cx="11557261" cy="3785349"/>
          </a:xfrm>
        </p:spPr>
        <p:txBody>
          <a:bodyPr/>
          <a:lstStyle/>
          <a:p>
            <a:r>
              <a:rPr lang="en-US" sz="2300">
                <a:effectLst/>
                <a:latin typeface="+mn-lt"/>
                <a:ea typeface="Aptos" panose="020B0004020202020204" pitchFamily="34" charset="0"/>
                <a:cs typeface="Times New Roman" panose="02020603050405020304" pitchFamily="18" charset="0"/>
              </a:rPr>
              <a:t>Global education should not be a privilege; it should be a solid promise. This session invites faculty and others to explore how the California Community Colleges Chancellor’s Office (CCCCO) Study Abroad at Home Initiative, in partnership with the California Virtual Campus (CVC) and the African American Male Education Network &amp; Development (A2MEND)’s Pan-African Virtual College (PAVC), is redefining access to international education across the California Community Colleges. Through a lens of transformational love, equity, and courage, presenters will share how virtual global classrooms can affirm student identity, expand cultural understanding, and foster meaningful academic engagement. Participants will gain insights into curriculum integration, partnership development, professional development and a scalable model that increase access to global learning for every student.</a:t>
            </a:r>
            <a:endParaRPr lang="en-US" sz="2300">
              <a:latin typeface="+mn-lt"/>
            </a:endParaRPr>
          </a:p>
        </p:txBody>
      </p:sp>
      <p:sp>
        <p:nvSpPr>
          <p:cNvPr id="3" name="Slide Number Placeholder 2">
            <a:extLst>
              <a:ext uri="{FF2B5EF4-FFF2-40B4-BE49-F238E27FC236}">
                <a16:creationId xmlns:a16="http://schemas.microsoft.com/office/drawing/2014/main" id="{76FBE9DD-7F96-F2E0-7929-485E3955571A}"/>
              </a:ext>
            </a:extLst>
          </p:cNvPr>
          <p:cNvSpPr>
            <a:spLocks noGrp="1"/>
          </p:cNvSpPr>
          <p:nvPr>
            <p:ph type="sldNum" sz="quarter" idx="10"/>
          </p:nvPr>
        </p:nvSpPr>
        <p:spPr/>
        <p:txBody>
          <a:bodyPr/>
          <a:lstStyle/>
          <a:p>
            <a:pPr>
              <a:defRPr/>
            </a:pPr>
            <a:fld id="{8856F6ED-E3DC-8A4A-AABE-AFCED42314C4}" type="slidenum">
              <a:rPr lang="en-US" altLang="en-US" smtClean="0"/>
              <a:pPr>
                <a:defRPr/>
              </a:pPr>
              <a:t>3</a:t>
            </a:fld>
            <a:endParaRPr lang="en-US" altLang="en-US"/>
          </a:p>
        </p:txBody>
      </p:sp>
    </p:spTree>
    <p:extLst>
      <p:ext uri="{BB962C8B-B14F-4D97-AF65-F5344CB8AC3E}">
        <p14:creationId xmlns:p14="http://schemas.microsoft.com/office/powerpoint/2010/main" val="3001868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63F6B7-F8EB-F08F-F516-55BDE14767FA}"/>
              </a:ext>
            </a:extLst>
          </p:cNvPr>
          <p:cNvSpPr>
            <a:spLocks noGrp="1"/>
          </p:cNvSpPr>
          <p:nvPr>
            <p:ph type="title"/>
          </p:nvPr>
        </p:nvSpPr>
        <p:spPr/>
        <p:txBody>
          <a:bodyPr/>
          <a:lstStyle/>
          <a:p>
            <a:r>
              <a:rPr lang="en-US" dirty="0"/>
              <a:t>Session Goals</a:t>
            </a:r>
          </a:p>
        </p:txBody>
      </p:sp>
      <p:sp>
        <p:nvSpPr>
          <p:cNvPr id="2" name="Content Placeholder 1">
            <a:extLst>
              <a:ext uri="{FF2B5EF4-FFF2-40B4-BE49-F238E27FC236}">
                <a16:creationId xmlns:a16="http://schemas.microsoft.com/office/drawing/2014/main" id="{CFFD122A-20FF-54FF-3F47-96B77AA57545}"/>
              </a:ext>
            </a:extLst>
          </p:cNvPr>
          <p:cNvSpPr>
            <a:spLocks noGrp="1"/>
          </p:cNvSpPr>
          <p:nvPr>
            <p:ph idx="1"/>
          </p:nvPr>
        </p:nvSpPr>
        <p:spPr/>
        <p:txBody>
          <a:bodyPr/>
          <a:lstStyle/>
          <a:p>
            <a:pPr marL="342900" indent="-342900">
              <a:buFont typeface="Arial" panose="020B0604020202020204" pitchFamily="34" charset="0"/>
              <a:buChar char="•"/>
            </a:pPr>
            <a:r>
              <a:rPr lang="en-US"/>
              <a:t>Welcome: Framing the Moment</a:t>
            </a:r>
          </a:p>
          <a:p>
            <a:pPr marL="342900" indent="-342900">
              <a:buFont typeface="Arial" panose="020B0604020202020204" pitchFamily="34" charset="0"/>
              <a:buChar char="•"/>
            </a:pPr>
            <a:r>
              <a:rPr lang="en-US"/>
              <a:t>What is the CCCCO Study Abroad at Home Initiative?</a:t>
            </a:r>
          </a:p>
          <a:p>
            <a:pPr marL="342900" indent="-342900">
              <a:buFont typeface="Arial" panose="020B0604020202020204" pitchFamily="34" charset="0"/>
              <a:buChar char="•"/>
            </a:pPr>
            <a:r>
              <a:rPr lang="en-US"/>
              <a:t>What is the A2MEND Pan-African Virtual College (PAVC)? </a:t>
            </a:r>
          </a:p>
          <a:p>
            <a:pPr marL="342900" indent="-342900">
              <a:buFont typeface="Arial" panose="020B0604020202020204" pitchFamily="34" charset="0"/>
              <a:buChar char="•"/>
            </a:pPr>
            <a:r>
              <a:rPr lang="en-US"/>
              <a:t>Discuss equity barriers in traditional study abroad models and how virtual global learning can address those barriers. </a:t>
            </a:r>
          </a:p>
          <a:p>
            <a:pPr marL="342900" indent="-342900">
              <a:buFont typeface="Arial" panose="020B0604020202020204" pitchFamily="34" charset="0"/>
              <a:buChar char="•"/>
            </a:pPr>
            <a:r>
              <a:rPr lang="en-US"/>
              <a:t>Discuss the role of the California Virtual Campus (CVC)</a:t>
            </a:r>
          </a:p>
          <a:p>
            <a:pPr marL="342900" indent="-342900">
              <a:buFont typeface="Arial" panose="020B0604020202020204" pitchFamily="34" charset="0"/>
              <a:buChar char="•"/>
            </a:pPr>
            <a:r>
              <a:rPr lang="en-US"/>
              <a:t>Role of the Academic Senate for California Community Colleges</a:t>
            </a:r>
          </a:p>
          <a:p>
            <a:pPr marL="342900" indent="-342900">
              <a:buFont typeface="Arial" panose="020B0604020202020204" pitchFamily="34" charset="0"/>
              <a:buChar char="•"/>
            </a:pPr>
            <a:r>
              <a:rPr lang="en-US"/>
              <a:t>Q&amp;A</a:t>
            </a:r>
          </a:p>
          <a:p>
            <a:endParaRPr lang="en-US"/>
          </a:p>
        </p:txBody>
      </p:sp>
      <p:sp>
        <p:nvSpPr>
          <p:cNvPr id="3" name="Slide Number Placeholder 2">
            <a:extLst>
              <a:ext uri="{FF2B5EF4-FFF2-40B4-BE49-F238E27FC236}">
                <a16:creationId xmlns:a16="http://schemas.microsoft.com/office/drawing/2014/main" id="{5093E5C3-538E-4164-D02C-F34B3EA89337}"/>
              </a:ext>
            </a:extLst>
          </p:cNvPr>
          <p:cNvSpPr>
            <a:spLocks noGrp="1"/>
          </p:cNvSpPr>
          <p:nvPr>
            <p:ph type="sldNum" sz="quarter" idx="10"/>
          </p:nvPr>
        </p:nvSpPr>
        <p:spPr/>
        <p:txBody>
          <a:bodyPr/>
          <a:lstStyle/>
          <a:p>
            <a:pPr>
              <a:defRPr/>
            </a:pPr>
            <a:fld id="{8856F6ED-E3DC-8A4A-AABE-AFCED42314C4}" type="slidenum">
              <a:rPr lang="en-US" altLang="en-US" smtClean="0"/>
              <a:pPr>
                <a:defRPr/>
              </a:pPr>
              <a:t>4</a:t>
            </a:fld>
            <a:endParaRPr lang="en-US" altLang="en-US"/>
          </a:p>
        </p:txBody>
      </p:sp>
    </p:spTree>
    <p:extLst>
      <p:ext uri="{BB962C8B-B14F-4D97-AF65-F5344CB8AC3E}">
        <p14:creationId xmlns:p14="http://schemas.microsoft.com/office/powerpoint/2010/main" val="2196125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BBFAC0-C2F9-BEC9-3E65-6BC57342FFAF}"/>
              </a:ext>
            </a:extLst>
          </p:cNvPr>
          <p:cNvSpPr>
            <a:spLocks noGrp="1"/>
          </p:cNvSpPr>
          <p:nvPr>
            <p:ph type="title"/>
          </p:nvPr>
        </p:nvSpPr>
        <p:spPr>
          <a:xfrm>
            <a:off x="829994" y="189186"/>
            <a:ext cx="10523803" cy="1860331"/>
          </a:xfrm>
        </p:spPr>
        <p:txBody>
          <a:bodyPr wrap="square" anchor="ctr">
            <a:normAutofit/>
          </a:bodyPr>
          <a:lstStyle/>
          <a:p>
            <a:r>
              <a:rPr lang="en-US" dirty="0"/>
              <a:t>Framing the Moment</a:t>
            </a:r>
          </a:p>
        </p:txBody>
      </p:sp>
      <p:sp>
        <p:nvSpPr>
          <p:cNvPr id="15" name="Content Placeholder 1">
            <a:extLst>
              <a:ext uri="{FF2B5EF4-FFF2-40B4-BE49-F238E27FC236}">
                <a16:creationId xmlns:a16="http://schemas.microsoft.com/office/drawing/2014/main" id="{DD114DDC-CCB7-0FA6-92FA-13CECF83EB1E}"/>
              </a:ext>
            </a:extLst>
          </p:cNvPr>
          <p:cNvSpPr>
            <a:spLocks noGrp="1"/>
          </p:cNvSpPr>
          <p:nvPr>
            <p:ph idx="1"/>
          </p:nvPr>
        </p:nvSpPr>
        <p:spPr>
          <a:xfrm>
            <a:off x="829994" y="2446638"/>
            <a:ext cx="10523806" cy="3785349"/>
          </a:xfrm>
        </p:spPr>
        <p:txBody>
          <a:bodyPr wrap="square" anchor="t">
            <a:normAutofit lnSpcReduction="10000"/>
          </a:bodyPr>
          <a:lstStyle/>
          <a:p>
            <a:pPr marL="342900" indent="-342900">
              <a:buChar char="•"/>
            </a:pPr>
            <a:r>
              <a:rPr lang="en-US" sz="1900"/>
              <a:t>Global education is not a luxury; it is a matter of equity.</a:t>
            </a:r>
            <a:endParaRPr lang="en-US"/>
          </a:p>
          <a:p>
            <a:pPr marL="342900" indent="-342900">
              <a:buChar char="•"/>
            </a:pPr>
            <a:r>
              <a:rPr lang="en-US" sz="1900"/>
              <a:t>Global education has traditionally been inaccessible to many California Community College students due to cost, work, family obligations, and systemic barriers.</a:t>
            </a:r>
          </a:p>
          <a:p>
            <a:pPr marL="342900" indent="-342900">
              <a:buChar char="•"/>
            </a:pPr>
            <a:r>
              <a:rPr lang="en-US" sz="1900"/>
              <a:t>Global education has too often been treated as enrichment……..for some.</a:t>
            </a:r>
          </a:p>
          <a:p>
            <a:pPr marL="342900" indent="-342900">
              <a:buChar char="•"/>
            </a:pPr>
            <a:r>
              <a:rPr lang="en-US" sz="1900"/>
              <a:t>We are here to reframe it as a right…….for all.</a:t>
            </a:r>
          </a:p>
          <a:p>
            <a:pPr marL="342900" indent="-342900">
              <a:buChar char="•"/>
            </a:pPr>
            <a:r>
              <a:rPr lang="en-US" sz="1900"/>
              <a:t>Caring for student’s full humanity shows Love</a:t>
            </a:r>
          </a:p>
          <a:p>
            <a:pPr marL="342900" indent="-342900">
              <a:buChar char="•"/>
            </a:pPr>
            <a:r>
              <a:rPr lang="en-US" sz="1900"/>
              <a:t>Students can experience Joy by expanding their world</a:t>
            </a:r>
          </a:p>
          <a:p>
            <a:pPr marL="342900" indent="-342900">
              <a:buChar char="•"/>
            </a:pPr>
            <a:r>
              <a:rPr lang="en-US" sz="1900"/>
              <a:t>We show Courage in redesigning systems on Purpose that result in true Equity for all students</a:t>
            </a:r>
          </a:p>
          <a:p>
            <a:pPr marL="342900" indent="-342900">
              <a:buChar char="•"/>
            </a:pPr>
            <a:r>
              <a:rPr lang="en-US" sz="1900"/>
              <a:t>Study Abroad at Home + PAVC redefines access by bringing global learning directly into our classrooms</a:t>
            </a:r>
          </a:p>
        </p:txBody>
      </p:sp>
      <p:sp>
        <p:nvSpPr>
          <p:cNvPr id="3" name="Slide Number Placeholder 2">
            <a:extLst>
              <a:ext uri="{FF2B5EF4-FFF2-40B4-BE49-F238E27FC236}">
                <a16:creationId xmlns:a16="http://schemas.microsoft.com/office/drawing/2014/main" id="{9D1E106C-13F8-C83B-6811-F2803D801791}"/>
              </a:ext>
            </a:extLst>
          </p:cNvPr>
          <p:cNvSpPr>
            <a:spLocks noGrp="1"/>
          </p:cNvSpPr>
          <p:nvPr>
            <p:ph type="sldNum" sz="quarter" idx="10"/>
          </p:nvPr>
        </p:nvSpPr>
        <p:spPr>
          <a:xfrm>
            <a:off x="10437813" y="6356350"/>
            <a:ext cx="915987" cy="365125"/>
          </a:xfrm>
        </p:spPr>
        <p:txBody>
          <a:bodyPr wrap="square" anchor="ctr">
            <a:normAutofit/>
          </a:bodyPr>
          <a:lstStyle/>
          <a:p>
            <a:pPr>
              <a:spcAft>
                <a:spcPts val="600"/>
              </a:spcAft>
              <a:defRPr/>
            </a:pPr>
            <a:fld id="{06DDD070-D08E-4B40-B4AC-DB5751E9D83C}" type="slidenum">
              <a:rPr lang="en-US" altLang="en-US" smtClean="0"/>
              <a:pPr>
                <a:spcAft>
                  <a:spcPts val="600"/>
                </a:spcAft>
                <a:defRPr/>
              </a:pPr>
              <a:t>5</a:t>
            </a:fld>
            <a:endParaRPr lang="en-US" altLang="en-US"/>
          </a:p>
        </p:txBody>
      </p:sp>
    </p:spTree>
    <p:extLst>
      <p:ext uri="{BB962C8B-B14F-4D97-AF65-F5344CB8AC3E}">
        <p14:creationId xmlns:p14="http://schemas.microsoft.com/office/powerpoint/2010/main" val="554883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A41E8CF-A0DC-B4DD-98E2-8F93B7FE0FE3}"/>
              </a:ext>
            </a:extLst>
          </p:cNvPr>
          <p:cNvSpPr txBox="1">
            <a:spLocks noGrp="1"/>
          </p:cNvSpPr>
          <p:nvPr>
            <p:ph type="title" idx="4294967295"/>
          </p:nvPr>
        </p:nvSpPr>
        <p:spPr>
          <a:xfrm>
            <a:off x="124433" y="1828781"/>
            <a:ext cx="11929557"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chemeClr val="tx1"/>
                </a:solidFill>
                <a:effectLst/>
                <a:uLnTx/>
                <a:uFill>
                  <a:solidFill>
                    <a:schemeClr val="accent2"/>
                  </a:solidFill>
                </a:uFill>
                <a:latin typeface="Arial" panose="020B0604020202020204" pitchFamily="34" charset="0"/>
                <a:ea typeface="+mn-ea"/>
                <a:cs typeface="+mn-cs"/>
              </a:rPr>
              <a:t>Equity in Access, Equity in Success, and Equity in Support</a:t>
            </a:r>
          </a:p>
        </p:txBody>
      </p:sp>
      <p:pic>
        <p:nvPicPr>
          <p:cNvPr id="10" name="Picture 9" descr="A Chancellor's Office logo that says Vision 2030 A Roadmap for California Community Colleges">
            <a:extLst>
              <a:ext uri="{FF2B5EF4-FFF2-40B4-BE49-F238E27FC236}">
                <a16:creationId xmlns:a16="http://schemas.microsoft.com/office/drawing/2014/main" id="{00FD347C-0D09-747C-130C-73DA14C0BAC3}"/>
              </a:ext>
            </a:extLst>
          </p:cNvPr>
          <p:cNvPicPr>
            <a:picLocks noChangeAspect="1"/>
          </p:cNvPicPr>
          <p:nvPr/>
        </p:nvPicPr>
        <p:blipFill>
          <a:blip r:embed="rId3"/>
          <a:stretch>
            <a:fillRect/>
          </a:stretch>
        </p:blipFill>
        <p:spPr>
          <a:xfrm>
            <a:off x="4476443" y="209243"/>
            <a:ext cx="3239114" cy="1619557"/>
          </a:xfrm>
          <a:prstGeom prst="rect">
            <a:avLst/>
          </a:prstGeom>
        </p:spPr>
      </p:pic>
      <p:sp>
        <p:nvSpPr>
          <p:cNvPr id="14" name="TextBox 13">
            <a:extLst>
              <a:ext uri="{FF2B5EF4-FFF2-40B4-BE49-F238E27FC236}">
                <a16:creationId xmlns:a16="http://schemas.microsoft.com/office/drawing/2014/main" id="{2C92AE1B-CBE4-CDD9-DA0D-CC903F0D2F8E}"/>
              </a:ext>
            </a:extLst>
          </p:cNvPr>
          <p:cNvSpPr txBox="1"/>
          <p:nvPr/>
        </p:nvSpPr>
        <p:spPr>
          <a:xfrm>
            <a:off x="267912" y="2587635"/>
            <a:ext cx="11789809" cy="2246769"/>
          </a:xfrm>
          <a:prstGeom prst="rect">
            <a:avLst/>
          </a:prstGeom>
          <a:noFill/>
        </p:spPr>
        <p:txBody>
          <a:bodyPr wrap="square" lIns="91440" tIns="45720" rIns="91440" bIns="45720" rtlCol="0" anchor="t">
            <a:spAutoFit/>
          </a:bodyPr>
          <a:lstStyle/>
          <a:p>
            <a:pPr algn="ctr"/>
            <a:r>
              <a:rPr lang="en-US" sz="2000" dirty="0">
                <a:latin typeface="Arial"/>
                <a:cs typeface="Arial"/>
              </a:rPr>
              <a:t>Expanding equitable access to global learning through innovation, partnership, and purpose.</a:t>
            </a:r>
          </a:p>
          <a:p>
            <a:endParaRPr lang="en-US" sz="2000" dirty="0"/>
          </a:p>
          <a:p>
            <a:pPr marL="285750" indent="-285750">
              <a:buFont typeface="Arial" panose="020B0604020202020204" pitchFamily="34" charset="0"/>
              <a:buChar char="•"/>
            </a:pPr>
            <a:r>
              <a:rPr lang="en-US" sz="2000" dirty="0"/>
              <a:t>Advance Equity: Remove barriers to global learning through virtual, inclusive models</a:t>
            </a:r>
          </a:p>
          <a:p>
            <a:pPr marL="285750" indent="-285750">
              <a:buFont typeface="Arial" panose="020B0604020202020204" pitchFamily="34" charset="0"/>
              <a:buChar char="•"/>
            </a:pPr>
            <a:r>
              <a:rPr lang="en-US" sz="2000" dirty="0"/>
              <a:t>Drive Student Outcomes: Accelerate baccalaureate attainment and prepare students for a global workforce</a:t>
            </a:r>
          </a:p>
          <a:p>
            <a:pPr marL="285750" indent="-285750">
              <a:buFont typeface="Arial" panose="020B0604020202020204" pitchFamily="34" charset="0"/>
              <a:buChar char="•"/>
            </a:pPr>
            <a:r>
              <a:rPr lang="en-US" sz="2000" dirty="0"/>
              <a:t>Shape the Future of Learning: Leverage technology and AI to scale transformative, intercultural experiences</a:t>
            </a:r>
          </a:p>
        </p:txBody>
      </p:sp>
      <p:graphicFrame>
        <p:nvGraphicFramePr>
          <p:cNvPr id="2" name="Table 1">
            <a:extLst>
              <a:ext uri="{FF2B5EF4-FFF2-40B4-BE49-F238E27FC236}">
                <a16:creationId xmlns:a16="http://schemas.microsoft.com/office/drawing/2014/main" id="{985DCBC1-6E73-BE7F-0CF2-D4663C0CE675}"/>
              </a:ext>
            </a:extLst>
          </p:cNvPr>
          <p:cNvGraphicFramePr>
            <a:graphicFrameLocks noGrp="1"/>
          </p:cNvGraphicFramePr>
          <p:nvPr>
            <p:extLst>
              <p:ext uri="{D42A27DB-BD31-4B8C-83A1-F6EECF244321}">
                <p14:modId xmlns:p14="http://schemas.microsoft.com/office/powerpoint/2010/main" val="2563296119"/>
              </p:ext>
            </p:extLst>
          </p:nvPr>
        </p:nvGraphicFramePr>
        <p:xfrm>
          <a:off x="1965960" y="4784036"/>
          <a:ext cx="8260080" cy="1827114"/>
        </p:xfrm>
        <a:graphic>
          <a:graphicData uri="http://schemas.openxmlformats.org/drawingml/2006/table">
            <a:tbl>
              <a:tblPr firstRow="1" bandRow="1">
                <a:tableStyleId>{5C22544A-7EE6-4342-B048-85BDC9FD1C3A}</a:tableStyleId>
              </a:tblPr>
              <a:tblGrid>
                <a:gridCol w="2927623">
                  <a:extLst>
                    <a:ext uri="{9D8B030D-6E8A-4147-A177-3AD203B41FA5}">
                      <a16:colId xmlns:a16="http://schemas.microsoft.com/office/drawing/2014/main" val="3703832226"/>
                    </a:ext>
                  </a:extLst>
                </a:gridCol>
                <a:gridCol w="2927623">
                  <a:extLst>
                    <a:ext uri="{9D8B030D-6E8A-4147-A177-3AD203B41FA5}">
                      <a16:colId xmlns:a16="http://schemas.microsoft.com/office/drawing/2014/main" val="1824034502"/>
                    </a:ext>
                  </a:extLst>
                </a:gridCol>
                <a:gridCol w="2404834">
                  <a:extLst>
                    <a:ext uri="{9D8B030D-6E8A-4147-A177-3AD203B41FA5}">
                      <a16:colId xmlns:a16="http://schemas.microsoft.com/office/drawing/2014/main" val="3641000056"/>
                    </a:ext>
                  </a:extLst>
                </a:gridCol>
              </a:tblGrid>
              <a:tr h="948684">
                <a:tc>
                  <a:txBody>
                    <a:bodyPr/>
                    <a:lstStyle/>
                    <a:p>
                      <a:pPr algn="ctr"/>
                      <a:endParaRPr lang="en-US"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6371471"/>
                  </a:ext>
                </a:extLst>
              </a:tr>
              <a:tr h="878430">
                <a:tc>
                  <a:txBody>
                    <a:bodyPr/>
                    <a:lstStyle/>
                    <a:p>
                      <a:pPr algn="ctr"/>
                      <a:r>
                        <a:rPr lang="en-US" b="1">
                          <a:solidFill>
                            <a:schemeClr val="tx1"/>
                          </a:solidFill>
                        </a:rPr>
                        <a:t>Equitable Baccalaureate </a:t>
                      </a:r>
                      <a:r>
                        <a:rPr lang="en-US" b="1" dirty="0">
                          <a:solidFill>
                            <a:schemeClr val="tx1"/>
                          </a:solidFill>
                        </a:rPr>
                        <a:t>Attainment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a:solidFill>
                            <a:schemeClr val="tx1"/>
                          </a:solidFill>
                        </a:rPr>
                        <a:t>Equitable Workforce &amp; Economic Development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a:solidFill>
                            <a:schemeClr val="tx1"/>
                          </a:solidFill>
                        </a:rPr>
                        <a:t>AI &amp; the Future of Learning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25509721"/>
                  </a:ext>
                </a:extLst>
              </a:tr>
            </a:tbl>
          </a:graphicData>
        </a:graphic>
      </p:graphicFrame>
      <p:pic>
        <p:nvPicPr>
          <p:cNvPr id="17" name="Graphic 16" descr="Graduation cap outline">
            <a:extLst>
              <a:ext uri="{FF2B5EF4-FFF2-40B4-BE49-F238E27FC236}">
                <a16:creationId xmlns:a16="http://schemas.microsoft.com/office/drawing/2014/main" id="{9E2BB441-9759-22C2-56E1-030B5121C6E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879065" y="4788081"/>
            <a:ext cx="1188720" cy="1188720"/>
          </a:xfrm>
          <a:prstGeom prst="rect">
            <a:avLst/>
          </a:prstGeom>
        </p:spPr>
      </p:pic>
      <p:pic>
        <p:nvPicPr>
          <p:cNvPr id="8" name="Graphic 7" descr="Users outline">
            <a:extLst>
              <a:ext uri="{FF2B5EF4-FFF2-40B4-BE49-F238E27FC236}">
                <a16:creationId xmlns:a16="http://schemas.microsoft.com/office/drawing/2014/main" id="{CA2E8926-4678-4C3D-3E0C-EA9B8352986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842400" y="4784036"/>
            <a:ext cx="1188720" cy="1188720"/>
          </a:xfrm>
          <a:prstGeom prst="rect">
            <a:avLst/>
          </a:prstGeom>
        </p:spPr>
      </p:pic>
      <p:pic>
        <p:nvPicPr>
          <p:cNvPr id="15" name="Graphic 14" descr="Processor outline">
            <a:extLst>
              <a:ext uri="{FF2B5EF4-FFF2-40B4-BE49-F238E27FC236}">
                <a16:creationId xmlns:a16="http://schemas.microsoft.com/office/drawing/2014/main" id="{56B5F8C1-6F03-04DB-EAFD-C332506D419D}"/>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8481695" y="4784036"/>
            <a:ext cx="1188720" cy="1188720"/>
          </a:xfrm>
          <a:prstGeom prst="rect">
            <a:avLst/>
          </a:prstGeom>
        </p:spPr>
      </p:pic>
    </p:spTree>
    <p:extLst>
      <p:ext uri="{BB962C8B-B14F-4D97-AF65-F5344CB8AC3E}">
        <p14:creationId xmlns:p14="http://schemas.microsoft.com/office/powerpoint/2010/main" val="589803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124" y="365125"/>
            <a:ext cx="10960157" cy="1513711"/>
          </a:xfrm>
        </p:spPr>
        <p:txBody>
          <a:bodyPr>
            <a:normAutofit fontScale="90000"/>
          </a:bodyPr>
          <a:lstStyle/>
          <a:p>
            <a:r>
              <a:rPr lang="en-US" dirty="0"/>
              <a:t>Study Abroad at Home Framework</a:t>
            </a:r>
            <a:br>
              <a:rPr lang="en-US" dirty="0"/>
            </a:br>
            <a:r>
              <a:rPr lang="en-US" sz="3600" dirty="0"/>
              <a:t>A Practical, Equity-Centered Model for Global Engagement</a:t>
            </a:r>
            <a:br>
              <a:rPr lang="en-US" dirty="0"/>
            </a:br>
            <a:endParaRPr lang="en-US" dirty="0"/>
          </a:p>
        </p:txBody>
      </p:sp>
      <p:sp>
        <p:nvSpPr>
          <p:cNvPr id="4" name="Text Placeholder 3"/>
          <p:cNvSpPr>
            <a:spLocks noGrp="1"/>
          </p:cNvSpPr>
          <p:nvPr>
            <p:ph sz="half" idx="1"/>
          </p:nvPr>
        </p:nvSpPr>
        <p:spPr>
          <a:xfrm>
            <a:off x="1287057" y="2061727"/>
            <a:ext cx="10067807" cy="3008489"/>
          </a:xfrm>
        </p:spPr>
        <p:txBody>
          <a:bodyPr>
            <a:normAutofit/>
          </a:bodyPr>
          <a:lstStyle/>
          <a:p>
            <a:pPr eaLnBrk="0" fontAlgn="base" hangingPunct="0">
              <a:lnSpc>
                <a:spcPct val="100000"/>
              </a:lnSpc>
              <a:spcBef>
                <a:spcPct val="0"/>
              </a:spcBef>
              <a:spcAft>
                <a:spcPct val="0"/>
              </a:spcAft>
            </a:pPr>
            <a:r>
              <a:rPr lang="en-US" altLang="en-US" dirty="0">
                <a:solidFill>
                  <a:schemeClr val="tx2"/>
                </a:solidFill>
              </a:rPr>
              <a:t>Global learning embedded directly into existing courses</a:t>
            </a:r>
          </a:p>
          <a:p>
            <a:pPr eaLnBrk="0" fontAlgn="base" hangingPunct="0">
              <a:lnSpc>
                <a:spcPct val="100000"/>
              </a:lnSpc>
              <a:spcBef>
                <a:spcPct val="0"/>
              </a:spcBef>
              <a:spcAft>
                <a:spcPct val="0"/>
              </a:spcAft>
            </a:pPr>
            <a:endParaRPr lang="en-US" altLang="en-US" dirty="0">
              <a:solidFill>
                <a:schemeClr val="tx2"/>
              </a:solidFill>
            </a:endParaRPr>
          </a:p>
          <a:p>
            <a:pPr eaLnBrk="0" fontAlgn="base" hangingPunct="0">
              <a:lnSpc>
                <a:spcPct val="100000"/>
              </a:lnSpc>
              <a:spcBef>
                <a:spcPct val="0"/>
              </a:spcBef>
              <a:spcAft>
                <a:spcPct val="0"/>
              </a:spcAft>
            </a:pPr>
            <a:r>
              <a:rPr lang="en-US" altLang="en-US" dirty="0">
                <a:solidFill>
                  <a:schemeClr val="tx2"/>
                </a:solidFill>
              </a:rPr>
              <a:t>No travel, no added cost, no additional units for students</a:t>
            </a:r>
          </a:p>
          <a:p>
            <a:pPr eaLnBrk="0" fontAlgn="base" hangingPunct="0">
              <a:lnSpc>
                <a:spcPct val="100000"/>
              </a:lnSpc>
              <a:spcBef>
                <a:spcPct val="0"/>
              </a:spcBef>
              <a:spcAft>
                <a:spcPct val="0"/>
              </a:spcAft>
            </a:pPr>
            <a:endParaRPr lang="en-US" altLang="en-US" dirty="0">
              <a:solidFill>
                <a:schemeClr val="tx2"/>
              </a:solidFill>
            </a:endParaRPr>
          </a:p>
          <a:p>
            <a:pPr eaLnBrk="0" fontAlgn="base" hangingPunct="0">
              <a:lnSpc>
                <a:spcPct val="100000"/>
              </a:lnSpc>
              <a:spcBef>
                <a:spcPct val="0"/>
              </a:spcBef>
              <a:spcAft>
                <a:spcPct val="0"/>
              </a:spcAft>
            </a:pPr>
            <a:r>
              <a:rPr lang="en-US" altLang="en-US" dirty="0">
                <a:solidFill>
                  <a:schemeClr val="tx2"/>
                </a:solidFill>
              </a:rPr>
              <a:t>Uses virtual exchange, shared coursework, and cultural collaboration</a:t>
            </a:r>
          </a:p>
          <a:p>
            <a:pPr eaLnBrk="0" fontAlgn="base" hangingPunct="0">
              <a:lnSpc>
                <a:spcPct val="100000"/>
              </a:lnSpc>
              <a:spcBef>
                <a:spcPct val="0"/>
              </a:spcBef>
              <a:spcAft>
                <a:spcPct val="0"/>
              </a:spcAft>
            </a:pPr>
            <a:endParaRPr lang="en-US" altLang="en-US" dirty="0">
              <a:solidFill>
                <a:schemeClr val="tx2"/>
              </a:solidFill>
            </a:endParaRPr>
          </a:p>
          <a:p>
            <a:pPr eaLnBrk="0" fontAlgn="base" hangingPunct="0">
              <a:lnSpc>
                <a:spcPct val="100000"/>
              </a:lnSpc>
              <a:spcBef>
                <a:spcPct val="0"/>
              </a:spcBef>
              <a:spcAft>
                <a:spcPct val="0"/>
              </a:spcAft>
            </a:pPr>
            <a:r>
              <a:rPr lang="en-US" altLang="en-US" dirty="0">
                <a:solidFill>
                  <a:schemeClr val="tx2"/>
                </a:solidFill>
              </a:rPr>
              <a:t>Builds on partnerships including the Pan-African Virtual College</a:t>
            </a:r>
          </a:p>
          <a:p>
            <a:endParaRPr lang="en-US" dirty="0"/>
          </a:p>
        </p:txBody>
      </p:sp>
      <p:sp>
        <p:nvSpPr>
          <p:cNvPr id="3" name="Slide Number Placeholder 2"/>
          <p:cNvSpPr>
            <a:spLocks noGrp="1"/>
          </p:cNvSpPr>
          <p:nvPr>
            <p:ph type="sldNum" sz="quarter" idx="10"/>
          </p:nvPr>
        </p:nvSpPr>
        <p:spPr/>
        <p:txBody>
          <a:bodyPr/>
          <a:lstStyle/>
          <a:p>
            <a:fld id="{7934E7AA-586C-4B13-A389-1429762DA247}" type="slidenum">
              <a:rPr lang="en-US" smtClean="0"/>
              <a:pPr/>
              <a:t>7</a:t>
            </a:fld>
            <a:endParaRPr lang="en-US" dirty="0"/>
          </a:p>
        </p:txBody>
      </p:sp>
      <p:cxnSp>
        <p:nvCxnSpPr>
          <p:cNvPr id="5" name="Straight Connector 4">
            <a:extLst>
              <a:ext uri="{FF2B5EF4-FFF2-40B4-BE49-F238E27FC236}">
                <a16:creationId xmlns:a16="http://schemas.microsoft.com/office/drawing/2014/main" id="{EC1C8A48-7AE4-36E6-61EC-61F0FE0B04C6}"/>
              </a:ext>
              <a:ext uri="{C183D7F6-B498-43B3-948B-1728B52AA6E4}">
                <adec:decorative xmlns:adec="http://schemas.microsoft.com/office/drawing/2017/decorative" val="1"/>
              </a:ext>
            </a:extLst>
          </p:cNvPr>
          <p:cNvCxnSpPr/>
          <p:nvPr/>
        </p:nvCxnSpPr>
        <p:spPr>
          <a:xfrm>
            <a:off x="0" y="1581779"/>
            <a:ext cx="12192000" cy="0"/>
          </a:xfrm>
          <a:prstGeom prst="line">
            <a:avLst/>
          </a:prstGeom>
          <a:ln w="571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89194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7163A-8492-96B3-DD60-B92EE02675D9}"/>
            </a:ext>
          </a:extLst>
        </p:cNvPr>
        <p:cNvGrpSpPr/>
        <p:nvPr/>
      </p:nvGrpSpPr>
      <p:grpSpPr>
        <a:xfrm>
          <a:off x="0" y="0"/>
          <a:ext cx="0" cy="0"/>
          <a:chOff x="0" y="0"/>
          <a:chExt cx="0" cy="0"/>
        </a:xfrm>
      </p:grpSpPr>
      <p:sp>
        <p:nvSpPr>
          <p:cNvPr id="7" name="Rectangle 1">
            <a:extLst>
              <a:ext uri="{FF2B5EF4-FFF2-40B4-BE49-F238E27FC236}">
                <a16:creationId xmlns:a16="http://schemas.microsoft.com/office/drawing/2014/main" id="{028AB479-5F53-1854-5C8F-13058070F90F}"/>
              </a:ext>
            </a:extLst>
          </p:cNvPr>
          <p:cNvSpPr>
            <a:spLocks noGrp="1" noChangeArrowheads="1"/>
          </p:cNvSpPr>
          <p:nvPr>
            <p:ph sz="half"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pPr>
            <a:r>
              <a:rPr kumimoji="0" lang="en-US" altLang="en-US" b="0" i="0" u="none" strike="noStrike" cap="none" normalizeH="0" baseline="0" dirty="0">
                <a:ln>
                  <a:noFill/>
                </a:ln>
                <a:solidFill>
                  <a:schemeClr val="tx2"/>
                </a:solidFill>
                <a:effectLst/>
                <a:latin typeface="+mn-lt"/>
              </a:rPr>
              <a:t>Traditional study abroad </a:t>
            </a:r>
            <a:r>
              <a:rPr kumimoji="0" lang="en-US" altLang="en-US" i="0" u="none" strike="noStrike" cap="none" normalizeH="0" baseline="0" dirty="0">
                <a:ln>
                  <a:noFill/>
                </a:ln>
                <a:solidFill>
                  <a:schemeClr val="tx2"/>
                </a:solidFill>
                <a:effectLst/>
                <a:latin typeface="+mn-lt"/>
              </a:rPr>
              <a:t>reaches very few community college students.</a:t>
            </a:r>
          </a:p>
          <a:p>
            <a:pPr eaLnBrk="0" fontAlgn="base" hangingPunct="0">
              <a:lnSpc>
                <a:spcPct val="100000"/>
              </a:lnSpc>
              <a:spcBef>
                <a:spcPct val="0"/>
              </a:spcBef>
              <a:spcAft>
                <a:spcPct val="0"/>
              </a:spcAft>
            </a:pPr>
            <a:endParaRPr kumimoji="0" lang="en-US" altLang="en-US" i="0" u="none" strike="noStrike" cap="none" normalizeH="0" baseline="0" dirty="0">
              <a:ln>
                <a:noFill/>
              </a:ln>
              <a:solidFill>
                <a:schemeClr val="tx2"/>
              </a:solidFill>
              <a:effectLst/>
              <a:latin typeface="+mn-lt"/>
            </a:endParaRPr>
          </a:p>
          <a:p>
            <a:pPr eaLnBrk="0" fontAlgn="base" hangingPunct="0">
              <a:lnSpc>
                <a:spcPct val="100000"/>
              </a:lnSpc>
              <a:spcBef>
                <a:spcPct val="0"/>
              </a:spcBef>
              <a:spcAft>
                <a:spcPct val="0"/>
              </a:spcAft>
            </a:pPr>
            <a:r>
              <a:rPr kumimoji="0" lang="en-US" altLang="en-US" i="0" u="none" strike="noStrike" cap="none" normalizeH="0" baseline="0" dirty="0">
                <a:ln>
                  <a:noFill/>
                </a:ln>
                <a:solidFill>
                  <a:schemeClr val="tx2"/>
                </a:solidFill>
                <a:effectLst/>
                <a:latin typeface="+mn-lt"/>
              </a:rPr>
              <a:t>Cost, scheduling, and work limit participation.</a:t>
            </a:r>
          </a:p>
          <a:p>
            <a:pPr eaLnBrk="0" fontAlgn="base" hangingPunct="0">
              <a:lnSpc>
                <a:spcPct val="100000"/>
              </a:lnSpc>
              <a:spcBef>
                <a:spcPct val="0"/>
              </a:spcBef>
              <a:spcAft>
                <a:spcPct val="0"/>
              </a:spcAft>
            </a:pPr>
            <a:endParaRPr kumimoji="0" lang="en-US" altLang="en-US" i="0" u="none" strike="noStrike" cap="none" normalizeH="0" baseline="0" dirty="0">
              <a:ln>
                <a:noFill/>
              </a:ln>
              <a:solidFill>
                <a:schemeClr val="tx2"/>
              </a:solidFill>
              <a:effectLst/>
              <a:latin typeface="+mn-lt"/>
            </a:endParaRPr>
          </a:p>
          <a:p>
            <a:pPr eaLnBrk="0" fontAlgn="base" hangingPunct="0">
              <a:lnSpc>
                <a:spcPct val="100000"/>
              </a:lnSpc>
              <a:spcBef>
                <a:spcPct val="0"/>
              </a:spcBef>
              <a:spcAft>
                <a:spcPct val="0"/>
              </a:spcAft>
            </a:pPr>
            <a:r>
              <a:rPr kumimoji="0" lang="en-US" altLang="en-US" i="0" u="none" strike="noStrike" cap="none" normalizeH="0" baseline="0" dirty="0">
                <a:ln>
                  <a:noFill/>
                </a:ln>
                <a:solidFill>
                  <a:schemeClr val="tx2"/>
                </a:solidFill>
                <a:effectLst/>
                <a:latin typeface="+mn-lt"/>
              </a:rPr>
              <a:t>Global learning is often separate from core curriculum.</a:t>
            </a:r>
          </a:p>
          <a:p>
            <a:pPr eaLnBrk="0" fontAlgn="base" hangingPunct="0">
              <a:lnSpc>
                <a:spcPct val="100000"/>
              </a:lnSpc>
              <a:spcBef>
                <a:spcPct val="0"/>
              </a:spcBef>
              <a:spcAft>
                <a:spcPct val="0"/>
              </a:spcAft>
            </a:pPr>
            <a:endParaRPr kumimoji="0" lang="en-US" altLang="en-US" i="0" u="none" strike="noStrike" cap="none" normalizeH="0" baseline="0" dirty="0">
              <a:ln>
                <a:noFill/>
              </a:ln>
              <a:solidFill>
                <a:schemeClr val="tx2"/>
              </a:solidFill>
              <a:effectLst/>
              <a:latin typeface="+mn-lt"/>
            </a:endParaRPr>
          </a:p>
          <a:p>
            <a:pPr eaLnBrk="0" fontAlgn="base" hangingPunct="0">
              <a:lnSpc>
                <a:spcPct val="100000"/>
              </a:lnSpc>
              <a:spcBef>
                <a:spcPct val="0"/>
              </a:spcBef>
              <a:spcAft>
                <a:spcPct val="0"/>
              </a:spcAft>
            </a:pPr>
            <a:r>
              <a:rPr kumimoji="0" lang="en-US" altLang="en-US" i="0" u="none" strike="noStrike" cap="none" normalizeH="0" baseline="0" dirty="0">
                <a:ln>
                  <a:noFill/>
                </a:ln>
                <a:solidFill>
                  <a:schemeClr val="tx2"/>
                </a:solidFill>
                <a:effectLst/>
                <a:latin typeface="+mn-lt"/>
              </a:rPr>
              <a:t>Colleges need equitable, scalable options </a:t>
            </a:r>
            <a:r>
              <a:rPr kumimoji="0" lang="en-US" altLang="en-US" b="0" i="0" u="none" strike="noStrike" cap="none" normalizeH="0" baseline="0" dirty="0">
                <a:ln>
                  <a:noFill/>
                </a:ln>
                <a:solidFill>
                  <a:schemeClr val="tx2"/>
                </a:solidFill>
                <a:effectLst/>
                <a:latin typeface="+mn-lt"/>
              </a:rPr>
              <a:t>that fit student realities.</a:t>
            </a:r>
          </a:p>
        </p:txBody>
      </p:sp>
      <p:sp>
        <p:nvSpPr>
          <p:cNvPr id="2" name="Title 1">
            <a:extLst>
              <a:ext uri="{FF2B5EF4-FFF2-40B4-BE49-F238E27FC236}">
                <a16:creationId xmlns:a16="http://schemas.microsoft.com/office/drawing/2014/main" id="{E8449EC8-8027-3AC9-1244-41A82EC6E463}"/>
              </a:ext>
            </a:extLst>
          </p:cNvPr>
          <p:cNvSpPr>
            <a:spLocks noGrp="1"/>
          </p:cNvSpPr>
          <p:nvPr>
            <p:ph type="title"/>
          </p:nvPr>
        </p:nvSpPr>
        <p:spPr>
          <a:xfrm>
            <a:off x="1033346" y="365125"/>
            <a:ext cx="11007194" cy="1457266"/>
          </a:xfrm>
        </p:spPr>
        <p:txBody>
          <a:bodyPr>
            <a:normAutofit fontScale="90000"/>
          </a:bodyPr>
          <a:lstStyle/>
          <a:p>
            <a:r>
              <a:rPr lang="en-US" dirty="0"/>
              <a:t>Why This Matters</a:t>
            </a:r>
            <a:br>
              <a:rPr lang="en-US" dirty="0"/>
            </a:br>
            <a:r>
              <a:rPr lang="en-US" sz="3600" dirty="0"/>
              <a:t>A Practical, Equity-Centered Model for Global Engagement</a:t>
            </a:r>
            <a:br>
              <a:rPr lang="en-US" dirty="0"/>
            </a:br>
            <a:endParaRPr lang="en-US" dirty="0"/>
          </a:p>
        </p:txBody>
      </p:sp>
      <p:sp>
        <p:nvSpPr>
          <p:cNvPr id="4" name="Slide Number Placeholder 3">
            <a:extLst>
              <a:ext uri="{FF2B5EF4-FFF2-40B4-BE49-F238E27FC236}">
                <a16:creationId xmlns:a16="http://schemas.microsoft.com/office/drawing/2014/main" id="{4A33C93B-8708-7ADC-F862-E7F9236A527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cxnSp>
        <p:nvCxnSpPr>
          <p:cNvPr id="9" name="Straight Connector 8">
            <a:extLst>
              <a:ext uri="{FF2B5EF4-FFF2-40B4-BE49-F238E27FC236}">
                <a16:creationId xmlns:a16="http://schemas.microsoft.com/office/drawing/2014/main" id="{080B6F71-11A4-CAB3-5D4D-357E5AFA7394}"/>
              </a:ext>
              <a:ext uri="{C183D7F6-B498-43B3-948B-1728B52AA6E4}">
                <adec:decorative xmlns:adec="http://schemas.microsoft.com/office/drawing/2017/decorative" val="1"/>
              </a:ext>
            </a:extLst>
          </p:cNvPr>
          <p:cNvCxnSpPr/>
          <p:nvPr/>
        </p:nvCxnSpPr>
        <p:spPr>
          <a:xfrm>
            <a:off x="0" y="1401670"/>
            <a:ext cx="12192000" cy="0"/>
          </a:xfrm>
          <a:prstGeom prst="line">
            <a:avLst/>
          </a:prstGeom>
          <a:ln w="571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60554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AC2CF-B8CB-4304-A9D9-B4092DA94BE4}"/>
              </a:ext>
            </a:extLst>
          </p:cNvPr>
          <p:cNvSpPr>
            <a:spLocks noGrp="1"/>
          </p:cNvSpPr>
          <p:nvPr>
            <p:ph type="title"/>
          </p:nvPr>
        </p:nvSpPr>
        <p:spPr>
          <a:xfrm>
            <a:off x="838200" y="-1325563"/>
            <a:ext cx="10515600" cy="1325563"/>
          </a:xfrm>
        </p:spPr>
        <p:txBody>
          <a:bodyPr vert="horz" wrap="square" lIns="91440" tIns="45720" rIns="91440" bIns="45720" numCol="1" anchor="b" anchorCtr="0" compatLnSpc="1">
            <a:prstTxWarp prst="textNoShape">
              <a:avLst/>
            </a:prstTxWarp>
          </a:bodyPr>
          <a:lstStyle/>
          <a:p>
            <a:r>
              <a:rPr lang="en-US" sz="800" dirty="0"/>
              <a:t>What is ADES?</a:t>
            </a:r>
          </a:p>
        </p:txBody>
      </p:sp>
      <p:pic>
        <p:nvPicPr>
          <p:cNvPr id="6" name="Content Placeholder 5" descr="A2MEND - African American Male Education Network and Development Logo">
            <a:extLst>
              <a:ext uri="{FF2B5EF4-FFF2-40B4-BE49-F238E27FC236}">
                <a16:creationId xmlns:a16="http://schemas.microsoft.com/office/drawing/2014/main" id="{10DA6C01-ACB2-8375-E3B8-1E0FEFE2D232}"/>
              </a:ext>
            </a:extLst>
          </p:cNvPr>
          <p:cNvPicPr>
            <a:picLocks noGrp="1" noChangeAspect="1"/>
          </p:cNvPicPr>
          <p:nvPr>
            <p:ph idx="1"/>
          </p:nvPr>
        </p:nvPicPr>
        <p:blipFill>
          <a:blip r:embed="rId3"/>
          <a:stretch>
            <a:fillRect/>
          </a:stretch>
        </p:blipFill>
        <p:spPr>
          <a:xfrm>
            <a:off x="0" y="1204252"/>
            <a:ext cx="4080510" cy="2397539"/>
          </a:xfrm>
        </p:spPr>
      </p:pic>
      <p:sp>
        <p:nvSpPr>
          <p:cNvPr id="11" name="TextBox 10">
            <a:extLst>
              <a:ext uri="{FF2B5EF4-FFF2-40B4-BE49-F238E27FC236}">
                <a16:creationId xmlns:a16="http://schemas.microsoft.com/office/drawing/2014/main" id="{F54874CB-84EA-027D-424C-F447E8F7CD61}"/>
              </a:ext>
            </a:extLst>
          </p:cNvPr>
          <p:cNvSpPr txBox="1"/>
          <p:nvPr/>
        </p:nvSpPr>
        <p:spPr>
          <a:xfrm>
            <a:off x="3632200" y="111264"/>
            <a:ext cx="8373251" cy="4524315"/>
          </a:xfrm>
          <a:prstGeom prst="rect">
            <a:avLst/>
          </a:prstGeom>
          <a:noFill/>
        </p:spPr>
        <p:txBody>
          <a:bodyPr wrap="square" rtlCol="0">
            <a:spAutoFit/>
          </a:bodyPr>
          <a:lstStyle/>
          <a:p>
            <a:pPr lvl="0" eaLnBrk="0" fontAlgn="base" hangingPunct="0">
              <a:spcBef>
                <a:spcPct val="0"/>
              </a:spcBef>
              <a:spcAft>
                <a:spcPct val="0"/>
              </a:spcAft>
            </a:pPr>
            <a:r>
              <a:rPr lang="en-US" altLang="en-US" sz="2400" b="1" dirty="0">
                <a:solidFill>
                  <a:srgbClr val="A50021"/>
                </a:solidFill>
              </a:rPr>
              <a:t>What is ADES</a:t>
            </a:r>
            <a:r>
              <a:rPr lang="en-US" altLang="en-US" sz="2400" b="1" dirty="0">
                <a:solidFill>
                  <a:srgbClr val="000000"/>
                </a:solidFill>
              </a:rPr>
              <a:t>?</a:t>
            </a:r>
            <a:endParaRPr lang="en-US" altLang="en-US" sz="2400" dirty="0">
              <a:solidFill>
                <a:srgbClr val="000000"/>
              </a:solidFill>
            </a:endParaRPr>
          </a:p>
          <a:p>
            <a:pPr lvl="0" eaLnBrk="0" fontAlgn="base" hangingPunct="0">
              <a:spcBef>
                <a:spcPct val="0"/>
              </a:spcBef>
              <a:spcAft>
                <a:spcPct val="0"/>
              </a:spcAft>
            </a:pPr>
            <a:r>
              <a:rPr lang="en-US" altLang="en-US" sz="2400" dirty="0">
                <a:solidFill>
                  <a:srgbClr val="000000"/>
                </a:solidFill>
              </a:rPr>
              <a:t>All-African Diaspora Education Summit, held in Ghana (Accra &amp; Cape Coast).</a:t>
            </a:r>
          </a:p>
          <a:p>
            <a:pPr lvl="0" eaLnBrk="0" fontAlgn="base" hangingPunct="0">
              <a:spcBef>
                <a:spcPct val="0"/>
              </a:spcBef>
              <a:spcAft>
                <a:spcPct val="0"/>
              </a:spcAft>
            </a:pPr>
            <a:r>
              <a:rPr lang="en-US" altLang="en-US" sz="2400" dirty="0">
                <a:solidFill>
                  <a:srgbClr val="000000"/>
                </a:solidFill>
              </a:rPr>
              <a:t>Brings together African American and African educators, leaders, and administrators.</a:t>
            </a:r>
          </a:p>
          <a:p>
            <a:pPr lvl="0" eaLnBrk="0" fontAlgn="base" hangingPunct="0">
              <a:spcBef>
                <a:spcPct val="0"/>
              </a:spcBef>
              <a:spcAft>
                <a:spcPct val="0"/>
              </a:spcAft>
            </a:pPr>
            <a:r>
              <a:rPr lang="en-US" altLang="en-US" sz="2400" b="1" dirty="0">
                <a:solidFill>
                  <a:srgbClr val="006600"/>
                </a:solidFill>
              </a:rPr>
              <a:t>Purpose:</a:t>
            </a:r>
            <a:endParaRPr lang="en-US" altLang="en-US" sz="2400" dirty="0">
              <a:solidFill>
                <a:srgbClr val="006600"/>
              </a:solidFill>
            </a:endParaRPr>
          </a:p>
          <a:p>
            <a:pPr lvl="0" eaLnBrk="0" fontAlgn="base" hangingPunct="0">
              <a:spcBef>
                <a:spcPct val="0"/>
              </a:spcBef>
              <a:spcAft>
                <a:spcPct val="0"/>
              </a:spcAft>
            </a:pPr>
            <a:r>
              <a:rPr lang="en-US" altLang="en-US" sz="2400" dirty="0">
                <a:solidFill>
                  <a:srgbClr val="000000"/>
                </a:solidFill>
              </a:rPr>
              <a:t>Foster African-centered pedagogy and Pan-African solidarity.</a:t>
            </a:r>
          </a:p>
          <a:p>
            <a:pPr lvl="0" eaLnBrk="0" fontAlgn="base" hangingPunct="0">
              <a:spcBef>
                <a:spcPct val="0"/>
              </a:spcBef>
              <a:spcAft>
                <a:spcPct val="0"/>
              </a:spcAft>
            </a:pPr>
            <a:r>
              <a:rPr lang="en-US" altLang="en-US" sz="2400" dirty="0">
                <a:solidFill>
                  <a:srgbClr val="000000"/>
                </a:solidFill>
              </a:rPr>
              <a:t>Develop strategies for Black student success and equity in education.</a:t>
            </a:r>
          </a:p>
          <a:p>
            <a:pPr lvl="0" eaLnBrk="0" fontAlgn="base" hangingPunct="0">
              <a:spcBef>
                <a:spcPct val="0"/>
              </a:spcBef>
              <a:spcAft>
                <a:spcPct val="0"/>
              </a:spcAft>
            </a:pPr>
            <a:r>
              <a:rPr lang="en-US" altLang="en-US" sz="2400" b="1" dirty="0">
                <a:solidFill>
                  <a:srgbClr val="006600"/>
                </a:solidFill>
              </a:rPr>
              <a:t>Scale:</a:t>
            </a:r>
            <a:r>
              <a:rPr lang="en-US" altLang="en-US" sz="2400" dirty="0">
                <a:solidFill>
                  <a:srgbClr val="006600"/>
                </a:solidFill>
              </a:rPr>
              <a:t> </a:t>
            </a:r>
            <a:r>
              <a:rPr lang="en-US" altLang="en-US" sz="2400" dirty="0">
                <a:solidFill>
                  <a:srgbClr val="000000"/>
                </a:solidFill>
              </a:rPr>
              <a:t>600+ Black community college educators engaged across two summits.</a:t>
            </a:r>
          </a:p>
        </p:txBody>
      </p:sp>
      <p:sp>
        <p:nvSpPr>
          <p:cNvPr id="12" name="TextBox 11">
            <a:extLst>
              <a:ext uri="{FF2B5EF4-FFF2-40B4-BE49-F238E27FC236}">
                <a16:creationId xmlns:a16="http://schemas.microsoft.com/office/drawing/2014/main" id="{7D9013AE-FDAC-922D-2260-1D44DBE7B10A}"/>
              </a:ext>
            </a:extLst>
          </p:cNvPr>
          <p:cNvSpPr txBox="1"/>
          <p:nvPr/>
        </p:nvSpPr>
        <p:spPr>
          <a:xfrm>
            <a:off x="569995" y="4257228"/>
            <a:ext cx="11056620" cy="2462213"/>
          </a:xfrm>
          <a:prstGeom prst="rect">
            <a:avLst/>
          </a:prstGeom>
          <a:noFill/>
        </p:spPr>
        <p:txBody>
          <a:bodyPr wrap="square" rtlCol="0">
            <a:spAutoFit/>
          </a:bodyPr>
          <a:lstStyle/>
          <a:p>
            <a:r>
              <a:rPr lang="en-US" sz="2200" dirty="0">
                <a:solidFill>
                  <a:srgbClr val="A50021"/>
                </a:solidFill>
              </a:rPr>
              <a:t>Examples of Impact</a:t>
            </a:r>
          </a:p>
          <a:p>
            <a:pPr marL="285750" indent="-285750">
              <a:buFont typeface="Arial" panose="020B0604020202020204" pitchFamily="34" charset="0"/>
              <a:buChar char="•"/>
            </a:pPr>
            <a:r>
              <a:rPr lang="en-US" sz="2200" dirty="0">
                <a:solidFill>
                  <a:srgbClr val="000000"/>
                </a:solidFill>
              </a:rPr>
              <a:t>New African Studies and culturally responsive degree programs.</a:t>
            </a:r>
          </a:p>
          <a:p>
            <a:pPr marL="285750" indent="-285750">
              <a:buFont typeface="Arial" panose="020B0604020202020204" pitchFamily="34" charset="0"/>
              <a:buChar char="•"/>
            </a:pPr>
            <a:r>
              <a:rPr lang="en-US" sz="2200" dirty="0">
                <a:solidFill>
                  <a:srgbClr val="000000"/>
                </a:solidFill>
              </a:rPr>
              <a:t>Student learning communities and cultural exchange programs.</a:t>
            </a:r>
          </a:p>
          <a:p>
            <a:pPr marL="285750" indent="-285750">
              <a:buFont typeface="Arial" panose="020B0604020202020204" pitchFamily="34" charset="0"/>
              <a:buChar char="•"/>
            </a:pPr>
            <a:r>
              <a:rPr lang="en-US" sz="2200" dirty="0">
                <a:solidFill>
                  <a:srgbClr val="000000"/>
                </a:solidFill>
              </a:rPr>
              <a:t>Artistic collectives, research collaborations, and mentorship networks.</a:t>
            </a:r>
          </a:p>
          <a:p>
            <a:r>
              <a:rPr lang="en-US" sz="2200" dirty="0">
                <a:solidFill>
                  <a:srgbClr val="006600"/>
                </a:solidFill>
              </a:rPr>
              <a:t>Long-Term Goal</a:t>
            </a:r>
          </a:p>
          <a:p>
            <a:pPr marL="285750" indent="-285750">
              <a:buFont typeface="Arial" panose="020B0604020202020204" pitchFamily="34" charset="0"/>
              <a:buChar char="•"/>
            </a:pPr>
            <a:r>
              <a:rPr lang="en-US" sz="2200" dirty="0">
                <a:solidFill>
                  <a:srgbClr val="000000"/>
                </a:solidFill>
              </a:rPr>
              <a:t>Build a global network of educators committed to culturally grounded, equity-driven transformation.</a:t>
            </a:r>
          </a:p>
        </p:txBody>
      </p:sp>
      <p:sp>
        <p:nvSpPr>
          <p:cNvPr id="4" name="Slide Number Placeholder 3">
            <a:extLst>
              <a:ext uri="{FF2B5EF4-FFF2-40B4-BE49-F238E27FC236}">
                <a16:creationId xmlns:a16="http://schemas.microsoft.com/office/drawing/2014/main" id="{78C6E377-A47D-F35F-3C9E-FF054EA1F61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68060114"/>
      </p:ext>
    </p:extLst>
  </p:cSld>
  <p:clrMapOvr>
    <a:masterClrMapping/>
  </p:clrMapOvr>
</p:sld>
</file>

<file path=ppt/theme/theme1.xml><?xml version="1.0" encoding="utf-8"?>
<a:theme xmlns:a="http://schemas.openxmlformats.org/drawingml/2006/main" name="ASCCC Curriculum Inst. 2020 Theme">
  <a:themeElements>
    <a:clrScheme name="ASCCC Spring Plenary 2026">
      <a:dk1>
        <a:srgbClr val="00628A"/>
      </a:dk1>
      <a:lt1>
        <a:srgbClr val="FFFFFF"/>
      </a:lt1>
      <a:dk2>
        <a:srgbClr val="582F61"/>
      </a:dk2>
      <a:lt2>
        <a:srgbClr val="008073"/>
      </a:lt2>
      <a:accent1>
        <a:srgbClr val="9C3881"/>
      </a:accent1>
      <a:accent2>
        <a:srgbClr val="F6D024"/>
      </a:accent2>
      <a:accent3>
        <a:srgbClr val="044C7F"/>
      </a:accent3>
      <a:accent4>
        <a:srgbClr val="4983CE"/>
      </a:accent4>
      <a:accent5>
        <a:srgbClr val="DD2A3B"/>
      </a:accent5>
      <a:accent6>
        <a:srgbClr val="A3C587"/>
      </a:accent6>
      <a:hlink>
        <a:srgbClr val="044C7F"/>
      </a:hlink>
      <a:folHlink>
        <a:srgbClr val="63459D"/>
      </a:folHlink>
    </a:clrScheme>
    <a:fontScheme name="Lato">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_plenary_2026_spring_ppt_template_1" id="{29E19497-1E83-1E45-9FC5-6DA3C23C9B6D}" vid="{43FD76D9-13F0-A744-AFBF-1FE53FCA64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asccc_plenary_2026_spring_ppt_template_1</Template>
  <TotalTime>6</TotalTime>
  <Words>1350</Words>
  <Application>Microsoft Office PowerPoint</Application>
  <PresentationFormat>Widescreen</PresentationFormat>
  <Paragraphs>199</Paragraphs>
  <Slides>18</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Arial,Sans-Serif</vt:lpstr>
      <vt:lpstr>Palatino</vt:lpstr>
      <vt:lpstr>Aptos</vt:lpstr>
      <vt:lpstr>Arial</vt:lpstr>
      <vt:lpstr>Calibri</vt:lpstr>
      <vt:lpstr>Courier New</vt:lpstr>
      <vt:lpstr>Georgia</vt:lpstr>
      <vt:lpstr>Source Sans Pro</vt:lpstr>
      <vt:lpstr>ASCCC Curriculum Inst. 2020 Theme</vt:lpstr>
      <vt:lpstr>Reimagining Global Learning with Equity and Courage: The Pan-African Virtual College (PAVC) Thursday April 9, 2026 – 10:45am-12:00pm</vt:lpstr>
      <vt:lpstr>Presenters</vt:lpstr>
      <vt:lpstr>Session Description</vt:lpstr>
      <vt:lpstr>Session Goals</vt:lpstr>
      <vt:lpstr>Framing the Moment</vt:lpstr>
      <vt:lpstr>Equity in Access, Equity in Success, and Equity in Support</vt:lpstr>
      <vt:lpstr>Study Abroad at Home Framework A Practical, Equity-Centered Model for Global Engagement </vt:lpstr>
      <vt:lpstr>Why This Matters A Practical, Equity-Centered Model for Global Engagement </vt:lpstr>
      <vt:lpstr>What is ADES?</vt:lpstr>
      <vt:lpstr>Pan-African Virtual College</vt:lpstr>
      <vt:lpstr>Role of the California Virtual Campus (CVC)</vt:lpstr>
      <vt:lpstr>Faculty Professional Development (CVC)</vt:lpstr>
      <vt:lpstr>Role of the Academic Senate for California Community Colleges</vt:lpstr>
      <vt:lpstr>Role of the Academic Senate for California Community Colleges 2</vt:lpstr>
      <vt:lpstr>Key Themes from PAVC Curriculum Meetings</vt:lpstr>
      <vt:lpstr>Future of Study Abroad at Home Initiative</vt:lpstr>
      <vt:lpstr>Q&amp;A</vt:lpstr>
      <vt:lpstr>Resources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Stewart, Robert L</dc:creator>
  <cp:keywords/>
  <dc:description/>
  <cp:lastModifiedBy>Kyoko Hatano</cp:lastModifiedBy>
  <cp:revision>184</cp:revision>
  <cp:lastPrinted>2020-11-24T19:39:26Z</cp:lastPrinted>
  <dcterms:created xsi:type="dcterms:W3CDTF">2026-04-02T17:24:14Z</dcterms:created>
  <dcterms:modified xsi:type="dcterms:W3CDTF">2026-04-09T01:14:24Z</dcterms:modified>
  <cp:category/>
</cp:coreProperties>
</file>