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7" r:id="rId2"/>
    <p:sldId id="258" r:id="rId3"/>
    <p:sldId id="259" r:id="rId4"/>
    <p:sldId id="260" r:id="rId5"/>
    <p:sldId id="269" r:id="rId6"/>
    <p:sldId id="262" r:id="rId7"/>
    <p:sldId id="267" r:id="rId8"/>
    <p:sldId id="26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3E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0" autoAdjust="0"/>
    <p:restoredTop sz="86408" autoAdjust="0"/>
  </p:normalViewPr>
  <p:slideViewPr>
    <p:cSldViewPr snapToGrid="0">
      <p:cViewPr varScale="1">
        <p:scale>
          <a:sx n="75" d="100"/>
          <a:sy n="75" d="100"/>
        </p:scale>
        <p:origin x="77" y="130"/>
      </p:cViewPr>
      <p:guideLst/>
    </p:cSldViewPr>
  </p:slideViewPr>
  <p:outlineViewPr>
    <p:cViewPr>
      <p:scale>
        <a:sx n="33" d="100"/>
        <a:sy n="33" d="100"/>
      </p:scale>
      <p:origin x="0" y="-131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8524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4060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8154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126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en-US"/>
              <a:t>Click to edit Master title style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38456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1631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488794"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56025" y="2821491"/>
            <a:ext cx="4488794"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02819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0601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4437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49458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en-US"/>
              <a:t>Click icon to add picture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pPr/>
              <a:t>11/8/2024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6036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11/8/2024</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199880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DEA83-F38A-D246-B983-0D3964968212}"/>
              </a:ext>
            </a:extLst>
          </p:cNvPr>
          <p:cNvSpPr>
            <a:spLocks noGrp="1"/>
          </p:cNvSpPr>
          <p:nvPr>
            <p:ph type="title"/>
          </p:nvPr>
        </p:nvSpPr>
        <p:spPr>
          <a:xfrm>
            <a:off x="1451579" y="-1049235"/>
            <a:ext cx="9291215" cy="1049235"/>
          </a:xfrm>
        </p:spPr>
        <p:txBody>
          <a:bodyPr vert="horz" lIns="91440" tIns="45720" rIns="91440" bIns="45720" rtlCol="0" anchor="b">
            <a:normAutofit/>
          </a:bodyPr>
          <a:lstStyle/>
          <a:p>
            <a:pPr algn="l"/>
            <a:r>
              <a:rPr lang="en-US" sz="900" dirty="0">
                <a:solidFill>
                  <a:schemeClr val="bg1"/>
                </a:solidFill>
                <a:latin typeface="Arial" panose="020B0604020202020204" pitchFamily="34" charset="0"/>
                <a:cs typeface="Arial" panose="020B0604020202020204" pitchFamily="34" charset="0"/>
              </a:rPr>
              <a:t>About the presenter</a:t>
            </a:r>
          </a:p>
        </p:txBody>
      </p:sp>
      <p:sp>
        <p:nvSpPr>
          <p:cNvPr id="3" name="Content Placeholder 2">
            <a:extLst>
              <a:ext uri="{FF2B5EF4-FFF2-40B4-BE49-F238E27FC236}">
                <a16:creationId xmlns:a16="http://schemas.microsoft.com/office/drawing/2014/main" id="{EF1562D0-25AD-DA41-A992-D97A5B944532}"/>
              </a:ext>
            </a:extLst>
          </p:cNvPr>
          <p:cNvSpPr>
            <a:spLocks noGrp="1"/>
          </p:cNvSpPr>
          <p:nvPr>
            <p:ph idx="1"/>
          </p:nvPr>
        </p:nvSpPr>
        <p:spPr>
          <a:xfrm>
            <a:off x="1451579" y="2015732"/>
            <a:ext cx="9796992" cy="3450613"/>
          </a:xfrm>
        </p:spPr>
        <p:txBody>
          <a:bodyPr>
            <a:normAutofit/>
          </a:bodyPr>
          <a:lstStyle/>
          <a:p>
            <a:pPr marL="0" indent="0">
              <a:buNone/>
            </a:pPr>
            <a:r>
              <a:rPr lang="en-US" sz="3200" dirty="0">
                <a:latin typeface="Calibri" panose="020F0502020204030204" pitchFamily="34" charset="0"/>
                <a:cs typeface="Calibri" panose="020F0502020204030204" pitchFamily="34" charset="0"/>
              </a:rPr>
              <a:t>Deborah Paulsen</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Professor of Art, Los Angeles Mission College</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Chair, Art and Art History Discipline Committee -</a:t>
            </a:r>
            <a:br>
              <a:rPr lang="en-US" sz="2400" dirty="0">
                <a:latin typeface="Calibri" panose="020F0502020204030204" pitchFamily="34" charset="0"/>
                <a:cs typeface="Calibri" panose="020F0502020204030204" pitchFamily="34" charset="0"/>
              </a:rPr>
            </a:br>
            <a:r>
              <a:rPr lang="en-US" sz="2400" dirty="0">
                <a:latin typeface="Calibri" panose="020F0502020204030204" pitchFamily="34" charset="0"/>
                <a:cs typeface="Calibri" panose="020F0502020204030204" pitchFamily="34" charset="0"/>
              </a:rPr>
              <a:t>Los Angeles Community College District</a:t>
            </a:r>
            <a:br>
              <a:rPr lang="en-US" dirty="0"/>
            </a:br>
            <a:r>
              <a:rPr lang="en-US" dirty="0"/>
              <a:t>		</a:t>
            </a:r>
          </a:p>
        </p:txBody>
      </p:sp>
    </p:spTree>
    <p:extLst>
      <p:ext uri="{BB962C8B-B14F-4D97-AF65-F5344CB8AC3E}">
        <p14:creationId xmlns:p14="http://schemas.microsoft.com/office/powerpoint/2010/main" val="216211206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os Angeles Community College District Build LACCD, 49% OFF">
            <a:extLst>
              <a:ext uri="{FF2B5EF4-FFF2-40B4-BE49-F238E27FC236}">
                <a16:creationId xmlns:a16="http://schemas.microsoft.com/office/drawing/2014/main" id="{EF5A2FF5-78CE-5BF1-1622-83B3366C76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26792" y="1161142"/>
            <a:ext cx="8338415" cy="3980651"/>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a:extLst>
              <a:ext uri="{FF2B5EF4-FFF2-40B4-BE49-F238E27FC236}">
                <a16:creationId xmlns:a16="http://schemas.microsoft.com/office/drawing/2014/main" id="{008AD93A-FBF8-53C7-22A9-5316D516618A}"/>
              </a:ext>
            </a:extLst>
          </p:cNvPr>
          <p:cNvSpPr txBox="1">
            <a:spLocks noGrp="1"/>
          </p:cNvSpPr>
          <p:nvPr>
            <p:ph type="title" idx="4294967295"/>
          </p:nvPr>
        </p:nvSpPr>
        <p:spPr>
          <a:xfrm>
            <a:off x="1926792" y="703102"/>
            <a:ext cx="6104106"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Art and Art History Discipline Committee of LACCD</a:t>
            </a:r>
            <a:b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b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96175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D1E6E3-5999-41C9-9FDA-EF3AB3C0C23E}"/>
              </a:ext>
            </a:extLst>
          </p:cNvPr>
          <p:cNvSpPr txBox="1">
            <a:spLocks noGrp="1"/>
          </p:cNvSpPr>
          <p:nvPr>
            <p:ph type="title" idx="4294967295"/>
          </p:nvPr>
        </p:nvSpPr>
        <p:spPr>
          <a:xfrm>
            <a:off x="1074057" y="1099267"/>
            <a:ext cx="9289143"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Approved and Supported </a:t>
            </a:r>
          </a:p>
        </p:txBody>
      </p:sp>
      <p:sp>
        <p:nvSpPr>
          <p:cNvPr id="2" name="Content Placeholder 1">
            <a:extLst>
              <a:ext uri="{FF2B5EF4-FFF2-40B4-BE49-F238E27FC236}">
                <a16:creationId xmlns:a16="http://schemas.microsoft.com/office/drawing/2014/main" id="{C5311812-C3CB-170D-2DC4-DBD6F9D2A081}"/>
              </a:ext>
            </a:extLst>
          </p:cNvPr>
          <p:cNvSpPr>
            <a:spLocks noGrp="1"/>
          </p:cNvSpPr>
          <p:nvPr>
            <p:ph idx="1"/>
          </p:nvPr>
        </p:nvSpPr>
        <p:spPr>
          <a:xfrm>
            <a:off x="1074057" y="2015732"/>
            <a:ext cx="11292114" cy="4125576"/>
          </a:xfrm>
        </p:spPr>
        <p:txBody>
          <a:bodyPr>
            <a:normAutofit/>
          </a:bodyPr>
          <a:lstStyle/>
          <a:p>
            <a:r>
              <a:rPr lang="en-US" sz="2800" dirty="0">
                <a:latin typeface="Calibri" panose="020F0502020204030204" pitchFamily="34" charset="0"/>
                <a:cs typeface="Calibri" panose="020F0502020204030204" pitchFamily="34" charset="0"/>
              </a:rPr>
              <a:t>Approved by the Academic Senate, Los Angeles Mission College</a:t>
            </a:r>
          </a:p>
          <a:p>
            <a:r>
              <a:rPr lang="en-US" sz="2800" dirty="0">
                <a:latin typeface="Calibri" panose="020F0502020204030204" pitchFamily="34" charset="0"/>
                <a:cs typeface="Calibri" panose="020F0502020204030204" pitchFamily="34" charset="0"/>
              </a:rPr>
              <a:t>Seconded by Chloe Allred, Instructor of Art, </a:t>
            </a:r>
            <a:r>
              <a:rPr lang="en-US" sz="2800" i="0" dirty="0">
                <a:effectLst/>
                <a:latin typeface="Calibri" panose="020F0502020204030204" pitchFamily="34" charset="0"/>
                <a:cs typeface="Calibri" panose="020F0502020204030204" pitchFamily="34" charset="0"/>
              </a:rPr>
              <a:t>Copper Mountain College</a:t>
            </a:r>
          </a:p>
          <a:p>
            <a:r>
              <a:rPr lang="en-US" sz="2800" dirty="0">
                <a:latin typeface="Calibri" panose="020F0502020204030204" pitchFamily="34" charset="0"/>
                <a:cs typeface="Calibri" panose="020F0502020204030204" pitchFamily="34" charset="0"/>
              </a:rPr>
              <a:t>Letter of Support by the College Art Association</a:t>
            </a:r>
            <a:br>
              <a:rPr lang="en-US" sz="2400" b="0" i="0" dirty="0">
                <a:solidFill>
                  <a:srgbClr val="000000"/>
                </a:solidFill>
                <a:effectLst/>
                <a:latin typeface="Calibri" panose="020F0502020204030204" pitchFamily="34" charset="0"/>
                <a:cs typeface="Calibri" panose="020F0502020204030204" pitchFamily="34" charset="0"/>
              </a:rPr>
            </a:br>
            <a:endParaRPr lang="en-US" dirty="0">
              <a:solidFill>
                <a:srgbClr val="000000"/>
              </a:solidFill>
              <a:latin typeface="LL Circular Book Web"/>
            </a:endParaRPr>
          </a:p>
        </p:txBody>
      </p:sp>
    </p:spTree>
    <p:extLst>
      <p:ext uri="{BB962C8B-B14F-4D97-AF65-F5344CB8AC3E}">
        <p14:creationId xmlns:p14="http://schemas.microsoft.com/office/powerpoint/2010/main" val="3127221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3BB9D6-2684-9C6F-BCF9-11F789DF2B08}"/>
              </a:ext>
            </a:extLst>
          </p:cNvPr>
          <p:cNvSpPr>
            <a:spLocks noGrp="1"/>
          </p:cNvSpPr>
          <p:nvPr>
            <p:ph type="title"/>
          </p:nvPr>
        </p:nvSpPr>
        <p:spPr>
          <a:xfrm>
            <a:off x="1451579" y="-1049235"/>
            <a:ext cx="9291215" cy="1049235"/>
          </a:xfrm>
        </p:spPr>
        <p:txBody>
          <a:bodyPr vert="horz" lIns="91440" tIns="45720" rIns="91440" bIns="45720" rtlCol="0" anchor="b">
            <a:normAutofit/>
          </a:bodyPr>
          <a:lstStyle/>
          <a:p>
            <a:pPr algn="l"/>
            <a:r>
              <a:rPr lang="en-US" sz="1000" dirty="0">
                <a:solidFill>
                  <a:schemeClr val="bg1"/>
                </a:solidFill>
                <a:latin typeface="Arial" panose="020B0604020202020204" pitchFamily="34" charset="0"/>
                <a:cs typeface="Arial" panose="020B0604020202020204" pitchFamily="34" charset="0"/>
              </a:rPr>
              <a:t>Current minimum qualifications</a:t>
            </a:r>
          </a:p>
        </p:txBody>
      </p:sp>
      <p:sp>
        <p:nvSpPr>
          <p:cNvPr id="2" name="Content Placeholder 1">
            <a:extLst>
              <a:ext uri="{FF2B5EF4-FFF2-40B4-BE49-F238E27FC236}">
                <a16:creationId xmlns:a16="http://schemas.microsoft.com/office/drawing/2014/main" id="{C5311812-C3CB-170D-2DC4-DBD6F9D2A081}"/>
              </a:ext>
            </a:extLst>
          </p:cNvPr>
          <p:cNvSpPr>
            <a:spLocks noGrp="1"/>
          </p:cNvSpPr>
          <p:nvPr>
            <p:ph idx="1"/>
          </p:nvPr>
        </p:nvSpPr>
        <p:spPr>
          <a:xfrm>
            <a:off x="856493" y="1055037"/>
            <a:ext cx="10900078" cy="4663592"/>
          </a:xfrm>
        </p:spPr>
        <p:txBody>
          <a:bodyPr>
            <a:noAutofit/>
          </a:bodyPr>
          <a:lstStyle/>
          <a:p>
            <a:pPr marL="0" indent="0">
              <a:buNone/>
            </a:pPr>
            <a:r>
              <a:rPr lang="en-US" sz="2800" dirty="0">
                <a:latin typeface="LL Circular Book Web"/>
              </a:rPr>
              <a:t>Master’s in fine arts, art, or art history </a:t>
            </a:r>
            <a:br>
              <a:rPr lang="en-US" sz="2800" dirty="0">
                <a:latin typeface="LL Circular Book Web"/>
              </a:rPr>
            </a:br>
            <a:r>
              <a:rPr lang="en-US" sz="2800" dirty="0">
                <a:latin typeface="LL Circular Book Web"/>
              </a:rPr>
              <a:t>OR Bachelor’s in any of the above AND Master’s in humanities </a:t>
            </a:r>
            <a:br>
              <a:rPr lang="en-US" sz="2800" dirty="0">
                <a:latin typeface="LL Circular Book Web"/>
              </a:rPr>
            </a:br>
            <a:r>
              <a:rPr lang="en-US" sz="2800" dirty="0">
                <a:latin typeface="LL Circular Book Web"/>
              </a:rPr>
              <a:t>OR the equivalent  </a:t>
            </a:r>
          </a:p>
          <a:p>
            <a:pPr marL="0" indent="0">
              <a:buNone/>
            </a:pPr>
            <a:r>
              <a:rPr lang="en-US" dirty="0">
                <a:latin typeface="LL Circular Book Web"/>
              </a:rPr>
              <a:t>(NOTE: “Master’s in fine arts” as used here refers to any master’s degree in the subject matter of fine arts, which is defined to include visual studio arts such as drawing, painting, sculpture, printmaking, ceramics, textiles, and metal and jewelry art; and also art education and art therapy. It does not refer to the “Master of Fine Arts” (MFA) degree when that degree is based on specialization in performing arts or dance, film, creative writing or other </a:t>
            </a:r>
            <a:r>
              <a:rPr lang="en-US" dirty="0" err="1">
                <a:latin typeface="LL Circular Book Web"/>
              </a:rPr>
              <a:t>nonplastic</a:t>
            </a:r>
            <a:r>
              <a:rPr lang="en-US" dirty="0">
                <a:latin typeface="LL Circular Book Web"/>
              </a:rPr>
              <a:t> arts.)</a:t>
            </a:r>
          </a:p>
          <a:p>
            <a:pPr marL="0" indent="0">
              <a:buNone/>
            </a:pPr>
            <a:endParaRPr lang="en-US" dirty="0">
              <a:solidFill>
                <a:srgbClr val="000000"/>
              </a:solidFill>
              <a:latin typeface="LL Circular Book Web"/>
            </a:endParaRPr>
          </a:p>
        </p:txBody>
      </p:sp>
    </p:spTree>
    <p:extLst>
      <p:ext uri="{BB962C8B-B14F-4D97-AF65-F5344CB8AC3E}">
        <p14:creationId xmlns:p14="http://schemas.microsoft.com/office/powerpoint/2010/main" val="4094045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F089E-5214-4629-56AD-0569ED6FC0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F8F0F1F-51C5-6CDF-6166-5539CD029505}"/>
              </a:ext>
            </a:extLst>
          </p:cNvPr>
          <p:cNvSpPr>
            <a:spLocks noGrp="1"/>
          </p:cNvSpPr>
          <p:nvPr>
            <p:ph type="title"/>
          </p:nvPr>
        </p:nvSpPr>
        <p:spPr>
          <a:xfrm>
            <a:off x="1451579" y="-1049235"/>
            <a:ext cx="9291215" cy="1049235"/>
          </a:xfrm>
        </p:spPr>
        <p:txBody>
          <a:bodyPr vert="horz" lIns="91440" tIns="45720" rIns="91440" bIns="45720" rtlCol="0" anchor="b">
            <a:normAutofit/>
          </a:bodyPr>
          <a:lstStyle/>
          <a:p>
            <a:pPr algn="l"/>
            <a:r>
              <a:rPr lang="en-US" sz="1000" dirty="0">
                <a:solidFill>
                  <a:schemeClr val="bg1"/>
                </a:solidFill>
                <a:latin typeface="Arial" panose="020B0604020202020204" pitchFamily="34" charset="0"/>
                <a:cs typeface="Arial" panose="020B0604020202020204" pitchFamily="34" charset="0"/>
              </a:rPr>
              <a:t>Revision to min qualification</a:t>
            </a:r>
          </a:p>
        </p:txBody>
      </p:sp>
      <p:sp>
        <p:nvSpPr>
          <p:cNvPr id="2" name="Content Placeholder 1">
            <a:extLst>
              <a:ext uri="{FF2B5EF4-FFF2-40B4-BE49-F238E27FC236}">
                <a16:creationId xmlns:a16="http://schemas.microsoft.com/office/drawing/2014/main" id="{6FA7DD84-E3EA-8A6C-3D71-D1F4C3407002}"/>
              </a:ext>
            </a:extLst>
          </p:cNvPr>
          <p:cNvSpPr>
            <a:spLocks noGrp="1"/>
          </p:cNvSpPr>
          <p:nvPr>
            <p:ph idx="1"/>
          </p:nvPr>
        </p:nvSpPr>
        <p:spPr>
          <a:xfrm>
            <a:off x="856493" y="1055037"/>
            <a:ext cx="10900078" cy="4663592"/>
          </a:xfrm>
        </p:spPr>
        <p:txBody>
          <a:bodyPr>
            <a:noAutofit/>
          </a:bodyPr>
          <a:lstStyle/>
          <a:p>
            <a:pPr marL="0" indent="0">
              <a:buNone/>
            </a:pPr>
            <a:r>
              <a:rPr lang="en-US" sz="2800" dirty="0">
                <a:latin typeface="LL Circular Book Web"/>
              </a:rPr>
              <a:t>Master’s in fine arts, </a:t>
            </a:r>
            <a:r>
              <a:rPr lang="en-US" sz="2800" i="1" dirty="0">
                <a:latin typeface="LL Circular Book Web"/>
              </a:rPr>
              <a:t>or</a:t>
            </a:r>
            <a:r>
              <a:rPr lang="en-US" sz="2800" dirty="0">
                <a:latin typeface="LL Circular Book Web"/>
              </a:rPr>
              <a:t> art</a:t>
            </a:r>
            <a:r>
              <a:rPr lang="en-US" sz="2800" strike="sngStrike" dirty="0">
                <a:latin typeface="LL Circular Book Web"/>
              </a:rPr>
              <a:t>, or art history </a:t>
            </a:r>
            <a:br>
              <a:rPr lang="en-US" sz="2800" dirty="0">
                <a:latin typeface="LL Circular Book Web"/>
              </a:rPr>
            </a:br>
            <a:r>
              <a:rPr lang="en-US" sz="2800" dirty="0">
                <a:latin typeface="LL Circular Book Web"/>
              </a:rPr>
              <a:t>OR Bachelor’s in any of the above AND Master’s in </a:t>
            </a:r>
            <a:r>
              <a:rPr lang="en-US" sz="2800" strike="sngStrike" dirty="0">
                <a:latin typeface="LL Circular Book Web"/>
              </a:rPr>
              <a:t>humanities</a:t>
            </a:r>
            <a:r>
              <a:rPr lang="en-US" sz="2800" dirty="0">
                <a:latin typeface="LL Circular Book Web"/>
              </a:rPr>
              <a:t> </a:t>
            </a:r>
            <a:r>
              <a:rPr lang="en-US" sz="2800" i="1" dirty="0">
                <a:latin typeface="LL Circular Book Web"/>
              </a:rPr>
              <a:t>art history</a:t>
            </a:r>
            <a:br>
              <a:rPr lang="en-US" sz="2800" dirty="0">
                <a:latin typeface="LL Circular Book Web"/>
              </a:rPr>
            </a:br>
            <a:r>
              <a:rPr lang="en-US" sz="2800" dirty="0">
                <a:latin typeface="LL Circular Book Web"/>
              </a:rPr>
              <a:t>OR the equivalent  </a:t>
            </a:r>
          </a:p>
          <a:p>
            <a:pPr marL="0" indent="0">
              <a:buNone/>
            </a:pPr>
            <a:r>
              <a:rPr lang="en-US" dirty="0">
                <a:latin typeface="LL Circular Book Web"/>
              </a:rPr>
              <a:t>(NOTE: “Master’s in fine arts” as used here refers to any master’s degree in the subject matter of fine arts, which is defined to include visual studio arts such as drawing, painting, sculpture, printmaking, ceramics, textiles, and metal and jewelry art; and also art education and art therapy. It does not refer to the “Master of Fine Arts” (MFA) degree when that degree is based on specialization in performing arts or dance, film, creative writing or other </a:t>
            </a:r>
            <a:r>
              <a:rPr lang="en-US" dirty="0" err="1">
                <a:latin typeface="LL Circular Book Web"/>
              </a:rPr>
              <a:t>nonplastic</a:t>
            </a:r>
            <a:r>
              <a:rPr lang="en-US" dirty="0">
                <a:latin typeface="LL Circular Book Web"/>
              </a:rPr>
              <a:t> arts.)</a:t>
            </a:r>
          </a:p>
          <a:p>
            <a:pPr marL="0" indent="0">
              <a:buNone/>
            </a:pPr>
            <a:endParaRPr lang="en-US" dirty="0">
              <a:solidFill>
                <a:srgbClr val="000000"/>
              </a:solidFill>
              <a:latin typeface="LL Circular Book Web"/>
            </a:endParaRPr>
          </a:p>
        </p:txBody>
      </p:sp>
    </p:spTree>
    <p:extLst>
      <p:ext uri="{BB962C8B-B14F-4D97-AF65-F5344CB8AC3E}">
        <p14:creationId xmlns:p14="http://schemas.microsoft.com/office/powerpoint/2010/main" val="4228855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D1E6E3-5999-41C9-9FDA-EF3AB3C0C23E}"/>
              </a:ext>
            </a:extLst>
          </p:cNvPr>
          <p:cNvSpPr txBox="1">
            <a:spLocks noGrp="1"/>
          </p:cNvSpPr>
          <p:nvPr>
            <p:ph type="title" idx="4294967295"/>
          </p:nvPr>
        </p:nvSpPr>
        <p:spPr>
          <a:xfrm>
            <a:off x="1451579" y="716692"/>
            <a:ext cx="891162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Rationale and Evidence </a:t>
            </a:r>
          </a:p>
        </p:txBody>
      </p:sp>
      <p:sp>
        <p:nvSpPr>
          <p:cNvPr id="2" name="Content Placeholder 1">
            <a:extLst>
              <a:ext uri="{FF2B5EF4-FFF2-40B4-BE49-F238E27FC236}">
                <a16:creationId xmlns:a16="http://schemas.microsoft.com/office/drawing/2014/main" id="{C5311812-C3CB-170D-2DC4-DBD6F9D2A081}"/>
              </a:ext>
            </a:extLst>
          </p:cNvPr>
          <p:cNvSpPr>
            <a:spLocks noGrp="1"/>
          </p:cNvSpPr>
          <p:nvPr>
            <p:ph idx="1"/>
          </p:nvPr>
        </p:nvSpPr>
        <p:spPr>
          <a:xfrm>
            <a:off x="1335465" y="1580303"/>
            <a:ext cx="10181621" cy="4125576"/>
          </a:xfrm>
        </p:spPr>
        <p:txBody>
          <a:bodyPr>
            <a:noAutofit/>
          </a:bodyPr>
          <a:lstStyle/>
          <a:p>
            <a:r>
              <a:rPr lang="en-US" sz="2400" dirty="0">
                <a:latin typeface="Calibri" panose="020F0502020204030204" pitchFamily="34" charset="0"/>
                <a:cs typeface="Calibri" panose="020F0502020204030204" pitchFamily="34" charset="0"/>
              </a:rPr>
              <a:t>Art and Art History are distinct disciplines.</a:t>
            </a:r>
          </a:p>
          <a:p>
            <a:r>
              <a:rPr lang="en-US" sz="2400" dirty="0">
                <a:latin typeface="Calibri" panose="020F0502020204030204" pitchFamily="34" charset="0"/>
                <a:cs typeface="Calibri" panose="020F0502020204030204" pitchFamily="34" charset="0"/>
              </a:rPr>
              <a:t>Prior to 2012 Art and Art History were considered one discipline on the California Community Colleges discipline list.  Art History was added to the discipline list separate from Art in 2012.</a:t>
            </a:r>
          </a:p>
          <a:p>
            <a:pPr marL="0" indent="0">
              <a:buNone/>
            </a:pPr>
            <a:endParaRPr lang="en-US" sz="2400" dirty="0"/>
          </a:p>
          <a:p>
            <a:pPr marL="0" indent="0">
              <a:buNone/>
            </a:pPr>
            <a:endParaRPr lang="en-US" dirty="0">
              <a:solidFill>
                <a:srgbClr val="000000"/>
              </a:solidFill>
              <a:latin typeface="LL Circular Book Web"/>
            </a:endParaRPr>
          </a:p>
        </p:txBody>
      </p:sp>
    </p:spTree>
    <p:extLst>
      <p:ext uri="{BB962C8B-B14F-4D97-AF65-F5344CB8AC3E}">
        <p14:creationId xmlns:p14="http://schemas.microsoft.com/office/powerpoint/2010/main" val="1837796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5B343-C299-FAD4-938A-AB094A5F01D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994A117-A320-4983-D8EF-15CC141BF3EE}"/>
              </a:ext>
            </a:extLst>
          </p:cNvPr>
          <p:cNvSpPr txBox="1">
            <a:spLocks noGrp="1"/>
          </p:cNvSpPr>
          <p:nvPr>
            <p:ph type="title" idx="4294967295"/>
          </p:nvPr>
        </p:nvSpPr>
        <p:spPr>
          <a:xfrm>
            <a:off x="1451579" y="716692"/>
            <a:ext cx="891162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Rationale and Evidence  </a:t>
            </a:r>
          </a:p>
        </p:txBody>
      </p:sp>
      <p:sp>
        <p:nvSpPr>
          <p:cNvPr id="2" name="Content Placeholder 1">
            <a:extLst>
              <a:ext uri="{FF2B5EF4-FFF2-40B4-BE49-F238E27FC236}">
                <a16:creationId xmlns:a16="http://schemas.microsoft.com/office/drawing/2014/main" id="{B8DB54D4-1B74-92D5-44F7-409122973068}"/>
              </a:ext>
            </a:extLst>
          </p:cNvPr>
          <p:cNvSpPr>
            <a:spLocks noGrp="1"/>
          </p:cNvSpPr>
          <p:nvPr>
            <p:ph idx="1"/>
          </p:nvPr>
        </p:nvSpPr>
        <p:spPr>
          <a:xfrm>
            <a:off x="1335465" y="1580303"/>
            <a:ext cx="10181621" cy="4125576"/>
          </a:xfrm>
        </p:spPr>
        <p:txBody>
          <a:bodyPr>
            <a:noAutofit/>
          </a:bodyPr>
          <a:lstStyle/>
          <a:p>
            <a:r>
              <a:rPr lang="en-US" sz="2400" dirty="0">
                <a:latin typeface="Calibri" panose="020F0502020204030204" pitchFamily="34" charset="0"/>
                <a:cs typeface="Calibri" panose="020F0502020204030204" pitchFamily="34" charset="0"/>
              </a:rPr>
              <a:t>Art known as studio art focuses on the creation of art. Currently, studio art can be taught by faculty with an Art History degree which typically includes little to no preparation in the creative and technical processes of making art.</a:t>
            </a:r>
          </a:p>
          <a:p>
            <a:r>
              <a:rPr lang="en-US" sz="2400" dirty="0">
                <a:latin typeface="LL Circular Book Web"/>
              </a:rPr>
              <a:t>This revision would ensure that art faculty are properly prepared.</a:t>
            </a:r>
          </a:p>
          <a:p>
            <a:r>
              <a:rPr lang="en-US" sz="2400" dirty="0">
                <a:latin typeface="LL Circular Book Web"/>
              </a:rPr>
              <a:t>Faculty with a Masters in Art History and a Bachelors in Art would be qualified to teach studio art classes.</a:t>
            </a:r>
          </a:p>
          <a:p>
            <a:pPr marL="0" indent="0">
              <a:buNone/>
            </a:pPr>
            <a:endParaRPr lang="en-US" sz="2400" dirty="0"/>
          </a:p>
          <a:p>
            <a:pPr marL="0" indent="0">
              <a:buNone/>
            </a:pPr>
            <a:endParaRPr lang="en-US" dirty="0">
              <a:solidFill>
                <a:srgbClr val="000000"/>
              </a:solidFill>
              <a:latin typeface="LL Circular Book Web"/>
            </a:endParaRPr>
          </a:p>
        </p:txBody>
      </p:sp>
    </p:spTree>
    <p:extLst>
      <p:ext uri="{BB962C8B-B14F-4D97-AF65-F5344CB8AC3E}">
        <p14:creationId xmlns:p14="http://schemas.microsoft.com/office/powerpoint/2010/main" val="3743664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885FA-B909-1B9D-C4E5-6EC12F628A3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FBFCC3-5D00-21DF-D2BC-80EE01229B5E}"/>
              </a:ext>
            </a:extLst>
          </p:cNvPr>
          <p:cNvSpPr txBox="1">
            <a:spLocks noGrp="1"/>
          </p:cNvSpPr>
          <p:nvPr>
            <p:ph type="title" idx="4294967295"/>
          </p:nvPr>
        </p:nvSpPr>
        <p:spPr>
          <a:xfrm>
            <a:off x="1451579" y="716692"/>
            <a:ext cx="8911621"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Rationale and Evidence</a:t>
            </a:r>
            <a:r>
              <a:rPr kumimoji="0" lang="en-US" sz="3200" b="0" i="0" u="none" strike="noStrike" kern="1200" cap="none" spc="0" normalizeH="0" baseline="0" noProof="0" dirty="0">
                <a:ln>
                  <a:noFill/>
                </a:ln>
                <a:solidFill>
                  <a:srgbClr val="3E3E3E"/>
                </a:solidFill>
                <a:effectLst/>
                <a:uLnTx/>
                <a:uFillTx/>
                <a:latin typeface="Calibri" panose="020F0502020204030204" pitchFamily="34" charset="0"/>
                <a:ea typeface="+mn-ea"/>
                <a:cs typeface="Calibri" panose="020F0502020204030204" pitchFamily="34" charset="0"/>
              </a:rPr>
              <a:t> 2</a:t>
            </a:r>
            <a:r>
              <a:rPr kumimoji="0" lang="en-US" sz="3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 </a:t>
            </a:r>
          </a:p>
        </p:txBody>
      </p:sp>
      <p:sp>
        <p:nvSpPr>
          <p:cNvPr id="2" name="Content Placeholder 1">
            <a:extLst>
              <a:ext uri="{FF2B5EF4-FFF2-40B4-BE49-F238E27FC236}">
                <a16:creationId xmlns:a16="http://schemas.microsoft.com/office/drawing/2014/main" id="{D07AF156-E6A0-D257-9E89-71F516A19890}"/>
              </a:ext>
            </a:extLst>
          </p:cNvPr>
          <p:cNvSpPr>
            <a:spLocks noGrp="1"/>
          </p:cNvSpPr>
          <p:nvPr>
            <p:ph idx="1"/>
          </p:nvPr>
        </p:nvSpPr>
        <p:spPr>
          <a:xfrm>
            <a:off x="1335465" y="1580303"/>
            <a:ext cx="10181621" cy="4125576"/>
          </a:xfrm>
        </p:spPr>
        <p:txBody>
          <a:bodyPr>
            <a:noAutofit/>
          </a:bodyPr>
          <a:lstStyle/>
          <a:p>
            <a:r>
              <a:rPr lang="en-US" sz="2400" dirty="0">
                <a:latin typeface="Calibri" panose="020F0502020204030204" pitchFamily="34" charset="0"/>
                <a:cs typeface="Calibri" panose="020F0502020204030204" pitchFamily="34" charset="0"/>
              </a:rPr>
              <a:t>The updated minimum qualifications will align more closely with hiring practices in public universities in California. </a:t>
            </a:r>
          </a:p>
          <a:p>
            <a:r>
              <a:rPr lang="en-US" sz="2400" dirty="0">
                <a:latin typeface="Calibri" panose="020F0502020204030204" pitchFamily="34" charset="0"/>
                <a:cs typeface="Calibri" panose="020F0502020204030204" pitchFamily="34" charset="0"/>
              </a:rPr>
              <a:t>Evidence includes recent job announcements for Art Professors at CSU San Marcos, CSU Northridge, CSU Long Beach, San Francisco State University, and CSU Fresno. </a:t>
            </a:r>
          </a:p>
          <a:p>
            <a:r>
              <a:rPr lang="en-US" sz="2400" dirty="0">
                <a:latin typeface="Calibri" panose="020F0502020204030204" pitchFamily="34" charset="0"/>
                <a:cs typeface="Calibri" panose="020F0502020204030204" pitchFamily="34" charset="0"/>
              </a:rPr>
              <a:t>All of these state that the minimum qualification to teach studio art is a Master of Fine Arts (M.F.A.) or the equivalent. </a:t>
            </a:r>
            <a:endParaRPr lang="en-US" sz="2800" dirty="0">
              <a:solidFill>
                <a:srgbClr val="000000"/>
              </a:solidFill>
              <a:latin typeface="Calibri" panose="020F0502020204030204" pitchFamily="34" charset="0"/>
              <a:cs typeface="Calibri" panose="020F0502020204030204" pitchFamily="34" charset="0"/>
            </a:endParaRPr>
          </a:p>
          <a:p>
            <a:pPr marL="0" indent="0">
              <a:buNone/>
            </a:pPr>
            <a:endParaRPr lang="en-US" sz="2400" dirty="0"/>
          </a:p>
          <a:p>
            <a:pPr marL="0" indent="0">
              <a:buNone/>
            </a:pPr>
            <a:endParaRPr lang="en-US" dirty="0">
              <a:solidFill>
                <a:srgbClr val="000000"/>
              </a:solidFill>
              <a:latin typeface="LL Circular Book Web"/>
            </a:endParaRPr>
          </a:p>
        </p:txBody>
      </p:sp>
    </p:spTree>
    <p:extLst>
      <p:ext uri="{BB962C8B-B14F-4D97-AF65-F5344CB8AC3E}">
        <p14:creationId xmlns:p14="http://schemas.microsoft.com/office/powerpoint/2010/main" val="8550590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22442</TotalTime>
  <Words>537</Words>
  <Application>Microsoft Office PowerPoint</Application>
  <PresentationFormat>Widescreen</PresentationFormat>
  <Paragraphs>24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LL Circular Book Web</vt:lpstr>
      <vt:lpstr>Arial</vt:lpstr>
      <vt:lpstr>Calibri</vt:lpstr>
      <vt:lpstr>Rockwell</vt:lpstr>
      <vt:lpstr>Gallery</vt:lpstr>
      <vt:lpstr>About the presenter</vt:lpstr>
      <vt:lpstr>Art and Art History Discipline Committee of LACCD </vt:lpstr>
      <vt:lpstr>Approved and Supported </vt:lpstr>
      <vt:lpstr>Current minimum qualifications</vt:lpstr>
      <vt:lpstr>Revision to min qualification</vt:lpstr>
      <vt:lpstr>Rationale and Evidence </vt:lpstr>
      <vt:lpstr>Rationale and Evidence  </vt:lpstr>
      <vt:lpstr>Rationale and Evidence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Paulsen, Deborah R</dc:creator>
  <cp:lastModifiedBy>Kyoko Hatano</cp:lastModifiedBy>
  <cp:revision>45</cp:revision>
  <dcterms:created xsi:type="dcterms:W3CDTF">2023-11-08T16:50:46Z</dcterms:created>
  <dcterms:modified xsi:type="dcterms:W3CDTF">2024-11-08T18:28:37Z</dcterms:modified>
</cp:coreProperties>
</file>